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56" r:id="rId4"/>
    <p:sldId id="281" r:id="rId5"/>
    <p:sldId id="285" r:id="rId6"/>
    <p:sldId id="282" r:id="rId7"/>
    <p:sldId id="283" r:id="rId8"/>
    <p:sldId id="258" r:id="rId9"/>
    <p:sldId id="257" r:id="rId10"/>
    <p:sldId id="259" r:id="rId11"/>
    <p:sldId id="260" r:id="rId12"/>
    <p:sldId id="261" r:id="rId13"/>
    <p:sldId id="262" r:id="rId14"/>
    <p:sldId id="272" r:id="rId15"/>
    <p:sldId id="273" r:id="rId16"/>
    <p:sldId id="274" r:id="rId17"/>
    <p:sldId id="275" r:id="rId18"/>
    <p:sldId id="276" r:id="rId19"/>
    <p:sldId id="277" r:id="rId20"/>
    <p:sldId id="278" r:id="rId21"/>
    <p:sldId id="279" r:id="rId22"/>
    <p:sldId id="280"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00" autoAdjust="0"/>
    <p:restoredTop sz="94660"/>
  </p:normalViewPr>
  <p:slideViewPr>
    <p:cSldViewPr snapToGrid="0">
      <p:cViewPr varScale="1">
        <p:scale>
          <a:sx n="110" d="100"/>
          <a:sy n="110" d="100"/>
        </p:scale>
        <p:origin x="5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2:30:38.759"/>
    </inkml:context>
    <inkml:brush xml:id="br0">
      <inkml:brushProperty name="width" value="0.05" units="cm"/>
      <inkml:brushProperty name="height" value="0.05" units="cm"/>
      <inkml:brushProperty name="color" value="#E71224"/>
    </inkml:brush>
  </inkml:definitions>
  <inkml:trace contextRef="#ctx0" brushRef="#br0">1 1 24575,'5'0'0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2:32:26.880"/>
    </inkml:context>
    <inkml:brush xml:id="br0">
      <inkml:brushProperty name="width" value="0.1" units="cm"/>
      <inkml:brushProperty name="height" value="0.1" units="cm"/>
      <inkml:brushProperty name="color" value="#E71224"/>
    </inkml:brush>
  </inkml:definitions>
  <inkml:trace contextRef="#ctx0" brushRef="#br0">1 65 24575,'3'5'0,"0"0"0,0 0 0,0 0 0,0 0 0,-1 1 0,0-1 0,0 1 0,-1 0 0,0 0 0,2 10 0,1 4 0,58 316 0,-25-143 0,-24-116 0,2-1 0,4 0 0,54 138 0,-46-160 0,3 0 0,3-3 0,1 0 0,47 52 0,-56-79 0,0-1 0,1-1 0,1-1 0,1-1 0,42 22 0,-20-12 0,-32-20 0,1 0 0,0-1 0,1-1 0,0 0 0,1-2 0,-1-1 0,1 0 0,39 3 0,6-5 0,100-8 0,-118 2 0,302-42 0,-297 36 0,-35 6 0,0-1 0,0 0 0,-1-2 0,32-13 0,-43 16 0,0 0 0,-1 0 0,1-1 0,-1 1 0,0-1 0,0 0 0,0-1 0,-1 1 0,0-1 0,1 0 0,-2 0 0,1 0 0,-1-1 0,1 1 0,-1-1 0,-1 0 0,4-9 0,-5 9 0,72-298 0,-66 263 0,-2 0 0,-2 0 0,-2 0 0,-2-1 0,-9-63 0,-4 26 0,-41-131 0,45 179 0,-2 1 0,-1 0 0,-2 1 0,0 0 0,-2 1 0,-1 1 0,-24-27 0,29 40 0,-1 1 0,-1 0 0,0 1 0,-1 1 0,0 1 0,-23-12 0,-112-42 0,61 28 0,49 20 0,-63-14 0,18 6 0,5 3-227,-1 3-1,-1 4 1,-1 3-1,0 4 1,-134 6-1,179 2-6598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2:36:00.607"/>
    </inkml:context>
    <inkml:brush xml:id="br0">
      <inkml:brushProperty name="width" value="0.1" units="cm"/>
      <inkml:brushProperty name="height" value="0.1" units="cm"/>
      <inkml:brushProperty name="color" value="#AB008B"/>
    </inkml:brush>
  </inkml:definitions>
  <inkml:trace contextRef="#ctx0" brushRef="#br0">2114 128 24575,'-11'-8'0,"0"0"0,0 1 0,-1 0 0,0 0 0,0 1 0,0 1 0,-1 0 0,-23-5 0,-1-2 0,-7-2 0,1 3 0,-2 1 0,1 3 0,-71-4 0,-187 13 0,135 2 0,59-7 0,49 1 0,0 2 0,-72 10 0,111-6 0,0 1 0,1 1 0,0 0 0,0 1 0,1 2 0,0 0 0,0 0 0,1 2 0,0 0 0,-17 16 0,-16 18 0,-76 87 0,71-71 0,-28 25 0,-57 65 0,119-125 0,1 1 0,1 0 0,1 2 0,-14 33 0,21-31 0,2 1 0,1 0 0,1 0 0,2 1 0,2 0 0,0 49 0,4 390 0,2-435 0,2 0 0,1-1 0,2 0 0,1-1 0,24 60 0,-8-39 0,2-1 0,55 84 0,-61-109 0,2 0 0,0-2 0,2-1 0,1 0 0,2-2 0,0-1 0,47 30 0,-30-27 0,2-2 0,0-2 0,1-2 0,84 24 0,-43-21 0,172 20 0,86-19 0,99-23 0,-323-3 0,-118 1 0,0 0 0,0-1 0,0 0 0,0-1 0,0 1 0,0-1 0,0 1 0,0-2 0,0 1 0,-1 0 0,1-1 0,-1 0 0,0 0 0,0 0 0,0-1 0,0 1 0,3-5 0,7-9 0,-1 0 0,21-36 0,-13 19 0,-6 9 0,1 2 0,1 0 0,1 1 0,1 0 0,1 2 0,1 0 0,1 1 0,1 2 0,43-27 0,112-37 0,-121 58 0,-33 13 0,0-1 0,-1-1 0,0-1 0,0-1 0,-2-1 0,0-1 0,27-26 0,-38 32 0,0-1 0,-1-1 0,-1 1 0,0-1 0,-1-1 0,0 1 0,-1-1 0,0-1 0,-1 1 0,0-1 0,-1 0 0,-1 0 0,0 0 0,-1 0 0,0-17 0,1-24 0,-3-1 0,-14-107 0,6 134 0,-1-1 0,-1 1 0,-1 1 0,-16-28 0,-18-44 0,38 85-124,0 1 0,-1 0 0,-1 0 0,-1 1 0,0 0 0,0 0-1,-1 1 1,-1 1 0,0 0 0,-17-13 0,-10-6-6702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B845B4-1EC0-490C-AC8A-A49968DDA5A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25F8A5A-95EC-46CB-9131-1A05F7D772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4209D56-E134-4ECD-A9DC-0E793830738F}"/>
              </a:ext>
            </a:extLst>
          </p:cNvPr>
          <p:cNvSpPr>
            <a:spLocks noGrp="1"/>
          </p:cNvSpPr>
          <p:nvPr>
            <p:ph type="dt" sz="half" idx="10"/>
          </p:nvPr>
        </p:nvSpPr>
        <p:spPr/>
        <p:txBody>
          <a:bodyPr/>
          <a:lstStyle/>
          <a:p>
            <a:fld id="{A3EBCF82-0F16-43FD-A454-1912042EFFBD}" type="datetimeFigureOut">
              <a:rPr lang="sv-SE" smtClean="0"/>
              <a:t>2022-05-10</a:t>
            </a:fld>
            <a:endParaRPr lang="sv-SE"/>
          </a:p>
        </p:txBody>
      </p:sp>
      <p:sp>
        <p:nvSpPr>
          <p:cNvPr id="5" name="Platshållare för sidfot 4">
            <a:extLst>
              <a:ext uri="{FF2B5EF4-FFF2-40B4-BE49-F238E27FC236}">
                <a16:creationId xmlns:a16="http://schemas.microsoft.com/office/drawing/2014/main" id="{F7774270-CDAC-4D89-BF37-C2584F3E06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DD41248-66AD-4325-9BEF-937EB17A4543}"/>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2441689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575BF-3AAC-4B5A-B08C-AF127AE484B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D325878-C928-486E-A84F-D7A236FCEF7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DC120ED-647F-42EB-9696-29AE68BD3A19}"/>
              </a:ext>
            </a:extLst>
          </p:cNvPr>
          <p:cNvSpPr>
            <a:spLocks noGrp="1"/>
          </p:cNvSpPr>
          <p:nvPr>
            <p:ph type="dt" sz="half" idx="10"/>
          </p:nvPr>
        </p:nvSpPr>
        <p:spPr/>
        <p:txBody>
          <a:bodyPr/>
          <a:lstStyle/>
          <a:p>
            <a:fld id="{A3EBCF82-0F16-43FD-A454-1912042EFFBD}" type="datetimeFigureOut">
              <a:rPr lang="sv-SE" smtClean="0"/>
              <a:t>2022-05-10</a:t>
            </a:fld>
            <a:endParaRPr lang="sv-SE"/>
          </a:p>
        </p:txBody>
      </p:sp>
      <p:sp>
        <p:nvSpPr>
          <p:cNvPr id="5" name="Platshållare för sidfot 4">
            <a:extLst>
              <a:ext uri="{FF2B5EF4-FFF2-40B4-BE49-F238E27FC236}">
                <a16:creationId xmlns:a16="http://schemas.microsoft.com/office/drawing/2014/main" id="{67C66F7B-A70E-49A5-882E-4AD83B4C52E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86BBA45-F96A-479D-8A4C-8529B384B0D1}"/>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277504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5A5B7FF-53AA-4F77-BFD7-0EE395B57C5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3EAC2CA-EE8D-48BD-B8D6-F70A9FF2A03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9E95A7-7974-4663-ACC5-01F1D4DD399B}"/>
              </a:ext>
            </a:extLst>
          </p:cNvPr>
          <p:cNvSpPr>
            <a:spLocks noGrp="1"/>
          </p:cNvSpPr>
          <p:nvPr>
            <p:ph type="dt" sz="half" idx="10"/>
          </p:nvPr>
        </p:nvSpPr>
        <p:spPr/>
        <p:txBody>
          <a:bodyPr/>
          <a:lstStyle/>
          <a:p>
            <a:fld id="{A3EBCF82-0F16-43FD-A454-1912042EFFBD}" type="datetimeFigureOut">
              <a:rPr lang="sv-SE" smtClean="0"/>
              <a:t>2022-05-10</a:t>
            </a:fld>
            <a:endParaRPr lang="sv-SE"/>
          </a:p>
        </p:txBody>
      </p:sp>
      <p:sp>
        <p:nvSpPr>
          <p:cNvPr id="5" name="Platshållare för sidfot 4">
            <a:extLst>
              <a:ext uri="{FF2B5EF4-FFF2-40B4-BE49-F238E27FC236}">
                <a16:creationId xmlns:a16="http://schemas.microsoft.com/office/drawing/2014/main" id="{2466AC3E-E1CC-4C47-9724-F76598034D1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386F12A-6542-4345-8B6B-50FBA1C4CCE9}"/>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282657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B03AE4-E885-4AF7-842F-29051D3AD79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BC8DB60-9205-4C81-AA3F-B18BDE3F758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C42A054-1CD1-4DCB-9C14-42A9E2271030}"/>
              </a:ext>
            </a:extLst>
          </p:cNvPr>
          <p:cNvSpPr>
            <a:spLocks noGrp="1"/>
          </p:cNvSpPr>
          <p:nvPr>
            <p:ph type="dt" sz="half" idx="10"/>
          </p:nvPr>
        </p:nvSpPr>
        <p:spPr/>
        <p:txBody>
          <a:bodyPr/>
          <a:lstStyle/>
          <a:p>
            <a:fld id="{A3EBCF82-0F16-43FD-A454-1912042EFFBD}" type="datetimeFigureOut">
              <a:rPr lang="sv-SE" smtClean="0"/>
              <a:t>2022-05-10</a:t>
            </a:fld>
            <a:endParaRPr lang="sv-SE"/>
          </a:p>
        </p:txBody>
      </p:sp>
      <p:sp>
        <p:nvSpPr>
          <p:cNvPr id="5" name="Platshållare för sidfot 4">
            <a:extLst>
              <a:ext uri="{FF2B5EF4-FFF2-40B4-BE49-F238E27FC236}">
                <a16:creationId xmlns:a16="http://schemas.microsoft.com/office/drawing/2014/main" id="{4F4ACA4A-030E-40BF-BF74-99D9EEC39D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CB3D6A-351E-4BF6-B3DC-5A85378C843B}"/>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125729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B68885-5ED8-49B5-B9AE-EEF762C722F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4DA9C08-9B27-4000-835E-AD8D5FB06F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29B4FC8-E80F-4E4B-A6E9-51B01D347B7C}"/>
              </a:ext>
            </a:extLst>
          </p:cNvPr>
          <p:cNvSpPr>
            <a:spLocks noGrp="1"/>
          </p:cNvSpPr>
          <p:nvPr>
            <p:ph type="dt" sz="half" idx="10"/>
          </p:nvPr>
        </p:nvSpPr>
        <p:spPr/>
        <p:txBody>
          <a:bodyPr/>
          <a:lstStyle/>
          <a:p>
            <a:fld id="{A3EBCF82-0F16-43FD-A454-1912042EFFBD}" type="datetimeFigureOut">
              <a:rPr lang="sv-SE" smtClean="0"/>
              <a:t>2022-05-10</a:t>
            </a:fld>
            <a:endParaRPr lang="sv-SE"/>
          </a:p>
        </p:txBody>
      </p:sp>
      <p:sp>
        <p:nvSpPr>
          <p:cNvPr id="5" name="Platshållare för sidfot 4">
            <a:extLst>
              <a:ext uri="{FF2B5EF4-FFF2-40B4-BE49-F238E27FC236}">
                <a16:creationId xmlns:a16="http://schemas.microsoft.com/office/drawing/2014/main" id="{E305988D-C1F8-4ED4-A960-1A335367BFA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57052D5-DF40-4AD6-9B11-F04207E040A8}"/>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412222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978F0B-5512-4F85-A8F6-1E1FC6E2533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CBB5078-39BB-42B9-BFEC-D6DD09440E0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6FF7793-6BF5-4343-AA23-DB72ECAE801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DA5A7E6-E421-4CEE-8E9D-FE7B5D0C4C65}"/>
              </a:ext>
            </a:extLst>
          </p:cNvPr>
          <p:cNvSpPr>
            <a:spLocks noGrp="1"/>
          </p:cNvSpPr>
          <p:nvPr>
            <p:ph type="dt" sz="half" idx="10"/>
          </p:nvPr>
        </p:nvSpPr>
        <p:spPr/>
        <p:txBody>
          <a:bodyPr/>
          <a:lstStyle/>
          <a:p>
            <a:fld id="{A3EBCF82-0F16-43FD-A454-1912042EFFBD}" type="datetimeFigureOut">
              <a:rPr lang="sv-SE" smtClean="0"/>
              <a:t>2022-05-10</a:t>
            </a:fld>
            <a:endParaRPr lang="sv-SE"/>
          </a:p>
        </p:txBody>
      </p:sp>
      <p:sp>
        <p:nvSpPr>
          <p:cNvPr id="6" name="Platshållare för sidfot 5">
            <a:extLst>
              <a:ext uri="{FF2B5EF4-FFF2-40B4-BE49-F238E27FC236}">
                <a16:creationId xmlns:a16="http://schemas.microsoft.com/office/drawing/2014/main" id="{FDE3C293-3F2A-4B7F-AC03-5512DD9EE77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BB71386-86B5-4563-AC8E-D9BC88A3B7DB}"/>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199319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1B6916-F44F-47C9-AB9E-FD15FA5BBF6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1A50CA1-FF50-499A-80FF-BC58638247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08B7441-5119-49B0-A165-DF56342953C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1BF9ADB-AD0F-4BFC-91D1-0D6B1BFB2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1FBE51A-1EAA-4575-BF03-46DD374992C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F0DF174-159C-4D3B-B453-E78636B7E28B}"/>
              </a:ext>
            </a:extLst>
          </p:cNvPr>
          <p:cNvSpPr>
            <a:spLocks noGrp="1"/>
          </p:cNvSpPr>
          <p:nvPr>
            <p:ph type="dt" sz="half" idx="10"/>
          </p:nvPr>
        </p:nvSpPr>
        <p:spPr/>
        <p:txBody>
          <a:bodyPr/>
          <a:lstStyle/>
          <a:p>
            <a:fld id="{A3EBCF82-0F16-43FD-A454-1912042EFFBD}" type="datetimeFigureOut">
              <a:rPr lang="sv-SE" smtClean="0"/>
              <a:t>2022-05-10</a:t>
            </a:fld>
            <a:endParaRPr lang="sv-SE"/>
          </a:p>
        </p:txBody>
      </p:sp>
      <p:sp>
        <p:nvSpPr>
          <p:cNvPr id="8" name="Platshållare för sidfot 7">
            <a:extLst>
              <a:ext uri="{FF2B5EF4-FFF2-40B4-BE49-F238E27FC236}">
                <a16:creationId xmlns:a16="http://schemas.microsoft.com/office/drawing/2014/main" id="{DB25092F-A33B-4031-89A5-12C5E0AFAFF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A1881B5-BB7F-46A3-BFC5-C239CE5E9CC6}"/>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157376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8FC381-784B-4A00-AD95-0F01EB59D70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1A68FA5-83A3-447F-B0C6-06A6A2D9BD70}"/>
              </a:ext>
            </a:extLst>
          </p:cNvPr>
          <p:cNvSpPr>
            <a:spLocks noGrp="1"/>
          </p:cNvSpPr>
          <p:nvPr>
            <p:ph type="dt" sz="half" idx="10"/>
          </p:nvPr>
        </p:nvSpPr>
        <p:spPr/>
        <p:txBody>
          <a:bodyPr/>
          <a:lstStyle/>
          <a:p>
            <a:fld id="{A3EBCF82-0F16-43FD-A454-1912042EFFBD}" type="datetimeFigureOut">
              <a:rPr lang="sv-SE" smtClean="0"/>
              <a:t>2022-05-10</a:t>
            </a:fld>
            <a:endParaRPr lang="sv-SE"/>
          </a:p>
        </p:txBody>
      </p:sp>
      <p:sp>
        <p:nvSpPr>
          <p:cNvPr id="4" name="Platshållare för sidfot 3">
            <a:extLst>
              <a:ext uri="{FF2B5EF4-FFF2-40B4-BE49-F238E27FC236}">
                <a16:creationId xmlns:a16="http://schemas.microsoft.com/office/drawing/2014/main" id="{1A839D57-A106-46DB-9A01-FD7167440E5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3BB7D7D-2A38-4E6E-8C0B-14DECDB334FA}"/>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285625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7064850-7215-4CDB-A33E-F41E2EC9E600}"/>
              </a:ext>
            </a:extLst>
          </p:cNvPr>
          <p:cNvSpPr>
            <a:spLocks noGrp="1"/>
          </p:cNvSpPr>
          <p:nvPr>
            <p:ph type="dt" sz="half" idx="10"/>
          </p:nvPr>
        </p:nvSpPr>
        <p:spPr/>
        <p:txBody>
          <a:bodyPr/>
          <a:lstStyle/>
          <a:p>
            <a:fld id="{A3EBCF82-0F16-43FD-A454-1912042EFFBD}" type="datetimeFigureOut">
              <a:rPr lang="sv-SE" smtClean="0"/>
              <a:t>2022-05-10</a:t>
            </a:fld>
            <a:endParaRPr lang="sv-SE"/>
          </a:p>
        </p:txBody>
      </p:sp>
      <p:sp>
        <p:nvSpPr>
          <p:cNvPr id="3" name="Platshållare för sidfot 2">
            <a:extLst>
              <a:ext uri="{FF2B5EF4-FFF2-40B4-BE49-F238E27FC236}">
                <a16:creationId xmlns:a16="http://schemas.microsoft.com/office/drawing/2014/main" id="{F2B52196-B84C-4333-ABA9-581A06F53DA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063B382-4485-485E-AE9B-15E3AA4860D6}"/>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165820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0B8981-3875-45C2-9C85-2836F0BDE40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BE769E3-CFC4-41FB-AF45-7BD0B644B3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5B5AEE8-6B8B-409F-BA18-5F003D979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4DC7DDE-D64C-497D-BA61-5CC107D309F8}"/>
              </a:ext>
            </a:extLst>
          </p:cNvPr>
          <p:cNvSpPr>
            <a:spLocks noGrp="1"/>
          </p:cNvSpPr>
          <p:nvPr>
            <p:ph type="dt" sz="half" idx="10"/>
          </p:nvPr>
        </p:nvSpPr>
        <p:spPr/>
        <p:txBody>
          <a:bodyPr/>
          <a:lstStyle/>
          <a:p>
            <a:fld id="{A3EBCF82-0F16-43FD-A454-1912042EFFBD}" type="datetimeFigureOut">
              <a:rPr lang="sv-SE" smtClean="0"/>
              <a:t>2022-05-10</a:t>
            </a:fld>
            <a:endParaRPr lang="sv-SE"/>
          </a:p>
        </p:txBody>
      </p:sp>
      <p:sp>
        <p:nvSpPr>
          <p:cNvPr id="6" name="Platshållare för sidfot 5">
            <a:extLst>
              <a:ext uri="{FF2B5EF4-FFF2-40B4-BE49-F238E27FC236}">
                <a16:creationId xmlns:a16="http://schemas.microsoft.com/office/drawing/2014/main" id="{BFB6FC03-28C9-4A78-81B1-5E262CCE461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0EE90AC-0561-46BC-905C-9FB40E8E6E38}"/>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275348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605C5E-5FE1-4C89-BDFF-845C3FA5B6E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6E6C688-9604-4B11-87A6-19DDEF7EE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EE2B013-98C0-493B-9FC7-5E5ED9092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8D3B2E5-077B-4A63-853B-CB7B33349B75}"/>
              </a:ext>
            </a:extLst>
          </p:cNvPr>
          <p:cNvSpPr>
            <a:spLocks noGrp="1"/>
          </p:cNvSpPr>
          <p:nvPr>
            <p:ph type="dt" sz="half" idx="10"/>
          </p:nvPr>
        </p:nvSpPr>
        <p:spPr/>
        <p:txBody>
          <a:bodyPr/>
          <a:lstStyle/>
          <a:p>
            <a:fld id="{A3EBCF82-0F16-43FD-A454-1912042EFFBD}" type="datetimeFigureOut">
              <a:rPr lang="sv-SE" smtClean="0"/>
              <a:t>2022-05-10</a:t>
            </a:fld>
            <a:endParaRPr lang="sv-SE"/>
          </a:p>
        </p:txBody>
      </p:sp>
      <p:sp>
        <p:nvSpPr>
          <p:cNvPr id="6" name="Platshållare för sidfot 5">
            <a:extLst>
              <a:ext uri="{FF2B5EF4-FFF2-40B4-BE49-F238E27FC236}">
                <a16:creationId xmlns:a16="http://schemas.microsoft.com/office/drawing/2014/main" id="{2B8D2253-83E2-4B4C-A204-1B5F04B93E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463EF19-34FB-49E6-930A-7EC64FA65E69}"/>
              </a:ext>
            </a:extLst>
          </p:cNvPr>
          <p:cNvSpPr>
            <a:spLocks noGrp="1"/>
          </p:cNvSpPr>
          <p:nvPr>
            <p:ph type="sldNum" sz="quarter" idx="12"/>
          </p:nvPr>
        </p:nvSpPr>
        <p:spPr/>
        <p:txBody>
          <a:bodyPr/>
          <a:lstStyle/>
          <a:p>
            <a:fld id="{13DC6477-67C2-4CC9-90C7-8958F0A2455A}" type="slidenum">
              <a:rPr lang="sv-SE" smtClean="0"/>
              <a:t>‹#›</a:t>
            </a:fld>
            <a:endParaRPr lang="sv-SE"/>
          </a:p>
        </p:txBody>
      </p:sp>
    </p:spTree>
    <p:extLst>
      <p:ext uri="{BB962C8B-B14F-4D97-AF65-F5344CB8AC3E}">
        <p14:creationId xmlns:p14="http://schemas.microsoft.com/office/powerpoint/2010/main" val="36046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F6CEA1A-6381-4848-9E15-D8F6860923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822A9EA-F167-4AEE-B233-72941EECA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DD7C3BD-53D9-43B9-B79C-1B039FE74A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BCF82-0F16-43FD-A454-1912042EFFBD}" type="datetimeFigureOut">
              <a:rPr lang="sv-SE" smtClean="0"/>
              <a:t>2022-05-10</a:t>
            </a:fld>
            <a:endParaRPr lang="sv-SE"/>
          </a:p>
        </p:txBody>
      </p:sp>
      <p:sp>
        <p:nvSpPr>
          <p:cNvPr id="5" name="Platshållare för sidfot 4">
            <a:extLst>
              <a:ext uri="{FF2B5EF4-FFF2-40B4-BE49-F238E27FC236}">
                <a16:creationId xmlns:a16="http://schemas.microsoft.com/office/drawing/2014/main" id="{DC8BA706-3AA2-48C2-A4F9-B87350147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46237BA-9E43-484E-B0EB-E08B1E660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C6477-67C2-4CC9-90C7-8958F0A2455A}" type="slidenum">
              <a:rPr lang="sv-SE" smtClean="0"/>
              <a:t>‹#›</a:t>
            </a:fld>
            <a:endParaRPr lang="sv-SE"/>
          </a:p>
        </p:txBody>
      </p:sp>
    </p:spTree>
    <p:extLst>
      <p:ext uri="{BB962C8B-B14F-4D97-AF65-F5344CB8AC3E}">
        <p14:creationId xmlns:p14="http://schemas.microsoft.com/office/powerpoint/2010/main" val="1151144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hyperlink" Target="mailto:ulf.andersson@amil.s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klubbnamn.rotary2360.se/sv/"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0.png"/><Relationship Id="rId7" Type="http://schemas.openxmlformats.org/officeDocument/2006/relationships/customXml" Target="../ink/ink3.xml"/><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customXml" Target="../ink/ink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9724-DAA7-4200-98C8-B1E5779B81AB}"/>
              </a:ext>
            </a:extLst>
          </p:cNvPr>
          <p:cNvSpPr>
            <a:spLocks noGrp="1"/>
          </p:cNvSpPr>
          <p:nvPr/>
        </p:nvSpPr>
        <p:spPr>
          <a:xfrm>
            <a:off x="1373818" y="163750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6000" b="0" i="0" u="none" strike="noStrike" kern="1200" cap="none" spc="0" normalizeH="0" baseline="0" noProof="0" dirty="0">
                <a:ln>
                  <a:noFill/>
                </a:ln>
                <a:solidFill>
                  <a:prstClr val="black"/>
                </a:solidFill>
                <a:effectLst/>
                <a:uLnTx/>
                <a:uFillTx/>
                <a:latin typeface="Calibri Light" panose="020F0302020204030204"/>
                <a:ea typeface="+mj-ea"/>
                <a:cs typeface="+mj-cs"/>
              </a:rPr>
              <a:t>Välkomna till </a:t>
            </a:r>
            <a:br>
              <a:rPr kumimoji="0" lang="sv-SE" sz="60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sv-SE" sz="6000" b="0" i="0" u="none" strike="noStrike" kern="1200" cap="none" spc="0" normalizeH="0" baseline="0" noProof="0" dirty="0">
                <a:ln>
                  <a:noFill/>
                </a:ln>
                <a:solidFill>
                  <a:prstClr val="black"/>
                </a:solidFill>
                <a:effectLst/>
                <a:uLnTx/>
                <a:uFillTx/>
                <a:latin typeface="Calibri Light" panose="020F0302020204030204"/>
                <a:ea typeface="+mj-ea"/>
                <a:cs typeface="+mj-cs"/>
              </a:rPr>
              <a:t>Polarisutbildning</a:t>
            </a:r>
            <a:br>
              <a:rPr kumimoji="0" lang="sv-SE" sz="60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sv-SE" sz="3100" b="0" i="0" u="none" strike="noStrike" kern="1200" cap="none" spc="0" normalizeH="0" baseline="0" noProof="0" dirty="0">
                <a:ln>
                  <a:noFill/>
                </a:ln>
                <a:solidFill>
                  <a:prstClr val="black"/>
                </a:solidFill>
                <a:effectLst/>
                <a:uLnTx/>
                <a:uFillTx/>
                <a:latin typeface="Calibri Light" panose="020F0302020204030204"/>
                <a:ea typeface="+mj-ea"/>
                <a:cs typeface="+mj-cs"/>
              </a:rPr>
              <a:t>Onsdag </a:t>
            </a:r>
            <a:r>
              <a:rPr lang="sv-SE" sz="3100">
                <a:solidFill>
                  <a:prstClr val="black"/>
                </a:solidFill>
                <a:latin typeface="Calibri Light" panose="020F0302020204030204"/>
              </a:rPr>
              <a:t>1</a:t>
            </a:r>
            <a:r>
              <a:rPr lang="sv-SE" sz="3100" dirty="0">
                <a:solidFill>
                  <a:prstClr val="black"/>
                </a:solidFill>
                <a:latin typeface="Calibri Light" panose="020F0302020204030204"/>
              </a:rPr>
              <a:t>0</a:t>
            </a:r>
            <a:r>
              <a:rPr kumimoji="0" lang="sv-SE" sz="3100" b="0" i="0" u="none" strike="noStrike" kern="1200" cap="none" spc="0" normalizeH="0" baseline="0" noProof="0">
                <a:ln>
                  <a:noFill/>
                </a:ln>
                <a:solidFill>
                  <a:prstClr val="black"/>
                </a:solidFill>
                <a:effectLst/>
                <a:uLnTx/>
                <a:uFillTx/>
                <a:latin typeface="Calibri Light" panose="020F0302020204030204"/>
                <a:ea typeface="+mj-ea"/>
                <a:cs typeface="+mj-cs"/>
              </a:rPr>
              <a:t>/5 </a:t>
            </a:r>
            <a:r>
              <a:rPr kumimoji="0" lang="sv-SE" sz="3100" b="0" i="0" u="none" strike="noStrike" kern="1200" cap="none" spc="0" normalizeH="0" baseline="0" noProof="0" dirty="0">
                <a:ln>
                  <a:noFill/>
                </a:ln>
                <a:solidFill>
                  <a:prstClr val="black"/>
                </a:solidFill>
                <a:effectLst/>
                <a:uLnTx/>
                <a:uFillTx/>
                <a:latin typeface="Calibri Light" panose="020F0302020204030204"/>
                <a:ea typeface="+mj-ea"/>
                <a:cs typeface="+mj-cs"/>
              </a:rPr>
              <a:t>kl. 13:00-15:00</a:t>
            </a:r>
          </a:p>
        </p:txBody>
      </p:sp>
      <p:sp>
        <p:nvSpPr>
          <p:cNvPr id="3" name="Subtitle 2">
            <a:extLst>
              <a:ext uri="{FF2B5EF4-FFF2-40B4-BE49-F238E27FC236}">
                <a16:creationId xmlns:a16="http://schemas.microsoft.com/office/drawing/2014/main" id="{D532E02C-BFB6-4649-B74D-11B4631F8AA5}"/>
              </a:ext>
            </a:extLst>
          </p:cNvPr>
          <p:cNvSpPr>
            <a:spLocks noGrp="1"/>
          </p:cNvSpPr>
          <p:nvPr/>
        </p:nvSpPr>
        <p:spPr>
          <a:xfrm>
            <a:off x="1373818" y="4117183"/>
            <a:ext cx="9144000" cy="658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sz="4400" b="1" dirty="0">
                <a:effectLst/>
                <a:latin typeface="Calibri" panose="020F0502020204030204" pitchFamily="34" charset="0"/>
                <a:ea typeface="Calibri" panose="020F0502020204030204" pitchFamily="34" charset="0"/>
              </a:rPr>
              <a:t>Närvaro, projekt, artiklar etc.</a:t>
            </a:r>
            <a:r>
              <a:rPr lang="nb-NO" sz="4400" dirty="0">
                <a:effectLst/>
                <a:latin typeface="Calibri" panose="020F0502020204030204" pitchFamily="34" charset="0"/>
                <a:ea typeface="Calibri" panose="020F0502020204030204" pitchFamily="34" charset="0"/>
              </a:rPr>
              <a:t> </a:t>
            </a:r>
            <a:endParaRPr kumimoji="0" lang="sv-SE" sz="4400" b="0" i="0" u="none" strike="noStrike" kern="1200" cap="none" spc="0" normalizeH="0" baseline="0" noProof="0" dirty="0">
              <a:ln>
                <a:noFill/>
              </a:ln>
              <a:solidFill>
                <a:prstClr val="black"/>
              </a:solidFill>
              <a:effectLst/>
              <a:uLnTx/>
              <a:uFillTx/>
              <a:ea typeface="+mn-ea"/>
              <a:cs typeface="+mn-cs"/>
            </a:endParaRPr>
          </a:p>
        </p:txBody>
      </p:sp>
      <p:pic>
        <p:nvPicPr>
          <p:cNvPr id="4" name="Picture 3">
            <a:extLst>
              <a:ext uri="{FF2B5EF4-FFF2-40B4-BE49-F238E27FC236}">
                <a16:creationId xmlns:a16="http://schemas.microsoft.com/office/drawing/2014/main" id="{20742071-6D53-45E9-B37F-F4A6F73990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770" y="1256507"/>
            <a:ext cx="1158239" cy="1185910"/>
          </a:xfrm>
          <a:prstGeom prst="rect">
            <a:avLst/>
          </a:prstGeom>
          <a:noFill/>
          <a:ln>
            <a:noFill/>
          </a:ln>
        </p:spPr>
      </p:pic>
      <p:pic>
        <p:nvPicPr>
          <p:cNvPr id="5" name="Picture 17">
            <a:extLst>
              <a:ext uri="{FF2B5EF4-FFF2-40B4-BE49-F238E27FC236}">
                <a16:creationId xmlns:a16="http://schemas.microsoft.com/office/drawing/2014/main" id="{6F552818-EDE8-4BB2-AFCA-05CB8BD2FB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89548" y="1545432"/>
            <a:ext cx="1829683" cy="692150"/>
          </a:xfrm>
          <a:prstGeom prst="rect">
            <a:avLst/>
          </a:prstGeom>
          <a:noFill/>
          <a:ln>
            <a:noFill/>
          </a:ln>
        </p:spPr>
      </p:pic>
      <p:sp>
        <p:nvSpPr>
          <p:cNvPr id="6" name="textruta 5">
            <a:extLst>
              <a:ext uri="{FF2B5EF4-FFF2-40B4-BE49-F238E27FC236}">
                <a16:creationId xmlns:a16="http://schemas.microsoft.com/office/drawing/2014/main" id="{3EEE5169-1278-44FE-B448-289D873F308F}"/>
              </a:ext>
            </a:extLst>
          </p:cNvPr>
          <p:cNvSpPr txBox="1"/>
          <p:nvPr/>
        </p:nvSpPr>
        <p:spPr>
          <a:xfrm>
            <a:off x="1996416" y="5020438"/>
            <a:ext cx="81991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Ulf Andersson, PDG, DITS, Lagrådsrepresentant 2360, </a:t>
            </a: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ulf.andersson@amil.se</a:t>
            </a: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51691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62FFB0F-0F46-4CF8-2B08-A353EEDB361A}"/>
              </a:ext>
            </a:extLst>
          </p:cNvPr>
          <p:cNvPicPr>
            <a:picLocks noChangeAspect="1"/>
          </p:cNvPicPr>
          <p:nvPr/>
        </p:nvPicPr>
        <p:blipFill rotWithShape="1">
          <a:blip r:embed="rId2"/>
          <a:srcRect l="-636" t="14297" r="1137" b="4900"/>
          <a:stretch/>
        </p:blipFill>
        <p:spPr>
          <a:xfrm>
            <a:off x="793214" y="1390537"/>
            <a:ext cx="9871113" cy="5010264"/>
          </a:xfrm>
          <a:prstGeom prst="rect">
            <a:avLst/>
          </a:prstGeom>
          <a:ln>
            <a:solidFill>
              <a:schemeClr val="accent1"/>
            </a:solidFill>
          </a:ln>
        </p:spPr>
      </p:pic>
      <p:sp>
        <p:nvSpPr>
          <p:cNvPr id="4" name="textruta 3">
            <a:extLst>
              <a:ext uri="{FF2B5EF4-FFF2-40B4-BE49-F238E27FC236}">
                <a16:creationId xmlns:a16="http://schemas.microsoft.com/office/drawing/2014/main" id="{39A7279F-17F8-98E7-C667-0EFB645E8262}"/>
              </a:ext>
            </a:extLst>
          </p:cNvPr>
          <p:cNvSpPr txBox="1"/>
          <p:nvPr/>
        </p:nvSpPr>
        <p:spPr>
          <a:xfrm>
            <a:off x="793214" y="319488"/>
            <a:ext cx="9871113" cy="923330"/>
          </a:xfrm>
          <a:prstGeom prst="rect">
            <a:avLst/>
          </a:prstGeom>
          <a:noFill/>
        </p:spPr>
        <p:txBody>
          <a:bodyPr wrap="square" rtlCol="0">
            <a:spAutoFit/>
          </a:bodyPr>
          <a:lstStyle/>
          <a:p>
            <a:r>
              <a:rPr lang="sv-SE" dirty="0"/>
              <a:t>Böja med Allmän, Innehåll och synlighet som vanligt, tryck sedan Registreringsparametrar. Aktivera, bestäm när registrering skall avslutas, sätt påminnelse, max antal (om det behövs), tillåt följeslagare (om det är aktuellt), Spara</a:t>
            </a:r>
          </a:p>
        </p:txBody>
      </p:sp>
    </p:spTree>
    <p:extLst>
      <p:ext uri="{BB962C8B-B14F-4D97-AF65-F5344CB8AC3E}">
        <p14:creationId xmlns:p14="http://schemas.microsoft.com/office/powerpoint/2010/main" val="21080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8495FEF9-DB8A-E5CF-0996-95E506AFD14A}"/>
              </a:ext>
            </a:extLst>
          </p:cNvPr>
          <p:cNvSpPr txBox="1"/>
          <p:nvPr/>
        </p:nvSpPr>
        <p:spPr>
          <a:xfrm>
            <a:off x="991518" y="793214"/>
            <a:ext cx="5420908" cy="369332"/>
          </a:xfrm>
          <a:prstGeom prst="rect">
            <a:avLst/>
          </a:prstGeom>
          <a:noFill/>
        </p:spPr>
        <p:txBody>
          <a:bodyPr wrap="none" rtlCol="0">
            <a:spAutoFit/>
          </a:bodyPr>
          <a:lstStyle/>
          <a:p>
            <a:r>
              <a:rPr lang="sv-SE" dirty="0"/>
              <a:t>Gå vidare till frågor, ställ de frågor du vill ha med, Spara </a:t>
            </a:r>
          </a:p>
        </p:txBody>
      </p:sp>
      <p:pic>
        <p:nvPicPr>
          <p:cNvPr id="5" name="Bildobjekt 4">
            <a:extLst>
              <a:ext uri="{FF2B5EF4-FFF2-40B4-BE49-F238E27FC236}">
                <a16:creationId xmlns:a16="http://schemas.microsoft.com/office/drawing/2014/main" id="{114E0D95-5C42-B2DD-4DE9-69D50B6B004B}"/>
              </a:ext>
            </a:extLst>
          </p:cNvPr>
          <p:cNvPicPr>
            <a:picLocks noChangeAspect="1"/>
          </p:cNvPicPr>
          <p:nvPr/>
        </p:nvPicPr>
        <p:blipFill rotWithShape="1">
          <a:blip r:embed="rId2"/>
          <a:srcRect l="-134" t="13494" r="335" b="3454"/>
          <a:stretch/>
        </p:blipFill>
        <p:spPr>
          <a:xfrm>
            <a:off x="605928" y="1332696"/>
            <a:ext cx="10146536" cy="5277424"/>
          </a:xfrm>
          <a:prstGeom prst="rect">
            <a:avLst/>
          </a:prstGeom>
          <a:ln>
            <a:solidFill>
              <a:schemeClr val="accent1"/>
            </a:solidFill>
          </a:ln>
        </p:spPr>
      </p:pic>
    </p:spTree>
    <p:extLst>
      <p:ext uri="{BB962C8B-B14F-4D97-AF65-F5344CB8AC3E}">
        <p14:creationId xmlns:p14="http://schemas.microsoft.com/office/powerpoint/2010/main" val="157199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F59B50B-8044-CECD-5AB7-10744E9A8688}"/>
              </a:ext>
            </a:extLst>
          </p:cNvPr>
          <p:cNvPicPr>
            <a:picLocks noChangeAspect="1"/>
          </p:cNvPicPr>
          <p:nvPr/>
        </p:nvPicPr>
        <p:blipFill rotWithShape="1">
          <a:blip r:embed="rId2"/>
          <a:srcRect l="-535" t="14137" r="736" b="5221"/>
          <a:stretch/>
        </p:blipFill>
        <p:spPr>
          <a:xfrm>
            <a:off x="980501" y="1186474"/>
            <a:ext cx="10521109" cy="5313478"/>
          </a:xfrm>
          <a:prstGeom prst="rect">
            <a:avLst/>
          </a:prstGeom>
          <a:ln>
            <a:solidFill>
              <a:schemeClr val="accent1"/>
            </a:solidFill>
          </a:ln>
        </p:spPr>
      </p:pic>
      <p:sp>
        <p:nvSpPr>
          <p:cNvPr id="4" name="textruta 3">
            <a:extLst>
              <a:ext uri="{FF2B5EF4-FFF2-40B4-BE49-F238E27FC236}">
                <a16:creationId xmlns:a16="http://schemas.microsoft.com/office/drawing/2014/main" id="{F5F9190C-6DDD-7379-A885-777C1A2353B2}"/>
              </a:ext>
            </a:extLst>
          </p:cNvPr>
          <p:cNvSpPr txBox="1"/>
          <p:nvPr/>
        </p:nvSpPr>
        <p:spPr>
          <a:xfrm>
            <a:off x="870333" y="804231"/>
            <a:ext cx="4390113" cy="369332"/>
          </a:xfrm>
          <a:prstGeom prst="rect">
            <a:avLst/>
          </a:prstGeom>
          <a:noFill/>
        </p:spPr>
        <p:txBody>
          <a:bodyPr wrap="none" rtlCol="0">
            <a:spAutoFit/>
          </a:bodyPr>
          <a:lstStyle/>
          <a:p>
            <a:r>
              <a:rPr lang="sv-SE" dirty="0"/>
              <a:t>Gå till deltagare, välj lägg till deltagargrupper</a:t>
            </a:r>
          </a:p>
        </p:txBody>
      </p:sp>
    </p:spTree>
    <p:extLst>
      <p:ext uri="{BB962C8B-B14F-4D97-AF65-F5344CB8AC3E}">
        <p14:creationId xmlns:p14="http://schemas.microsoft.com/office/powerpoint/2010/main" val="361864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0BF91A5-8069-62EE-3301-8668BD2D86EB}"/>
              </a:ext>
            </a:extLst>
          </p:cNvPr>
          <p:cNvPicPr>
            <a:picLocks noChangeAspect="1"/>
          </p:cNvPicPr>
          <p:nvPr/>
        </p:nvPicPr>
        <p:blipFill rotWithShape="1">
          <a:blip r:embed="rId2"/>
          <a:srcRect l="-33" t="13173" r="235" b="4418"/>
          <a:stretch/>
        </p:blipFill>
        <p:spPr>
          <a:xfrm>
            <a:off x="572876" y="1168474"/>
            <a:ext cx="10223653" cy="5276393"/>
          </a:xfrm>
          <a:prstGeom prst="rect">
            <a:avLst/>
          </a:prstGeom>
          <a:ln>
            <a:solidFill>
              <a:schemeClr val="accent1"/>
            </a:solidFill>
          </a:ln>
        </p:spPr>
      </p:pic>
      <p:sp>
        <p:nvSpPr>
          <p:cNvPr id="6" name="textruta 5">
            <a:extLst>
              <a:ext uri="{FF2B5EF4-FFF2-40B4-BE49-F238E27FC236}">
                <a16:creationId xmlns:a16="http://schemas.microsoft.com/office/drawing/2014/main" id="{82076C09-E057-90A3-2ADE-1BF71BC1EF4C}"/>
              </a:ext>
            </a:extLst>
          </p:cNvPr>
          <p:cNvSpPr txBox="1"/>
          <p:nvPr/>
        </p:nvSpPr>
        <p:spPr>
          <a:xfrm>
            <a:off x="572876" y="705080"/>
            <a:ext cx="8755987" cy="369332"/>
          </a:xfrm>
          <a:prstGeom prst="rect">
            <a:avLst/>
          </a:prstGeom>
          <a:noFill/>
        </p:spPr>
        <p:txBody>
          <a:bodyPr wrap="none" rtlCol="0">
            <a:spAutoFit/>
          </a:bodyPr>
          <a:lstStyle/>
          <a:p>
            <a:r>
              <a:rPr lang="sv-SE" dirty="0"/>
              <a:t>Välj deltagargrupper, t ex aktiva medlemmar i egen klubb och alla gäster i egen klubb, Spara</a:t>
            </a:r>
          </a:p>
        </p:txBody>
      </p:sp>
    </p:spTree>
    <p:extLst>
      <p:ext uri="{BB962C8B-B14F-4D97-AF65-F5344CB8AC3E}">
        <p14:creationId xmlns:p14="http://schemas.microsoft.com/office/powerpoint/2010/main" val="50894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4983BA7C-B462-CC96-64A9-576F3A789F69}"/>
              </a:ext>
            </a:extLst>
          </p:cNvPr>
          <p:cNvSpPr txBox="1"/>
          <p:nvPr/>
        </p:nvSpPr>
        <p:spPr>
          <a:xfrm>
            <a:off x="892368" y="302964"/>
            <a:ext cx="8879594" cy="646331"/>
          </a:xfrm>
          <a:prstGeom prst="rect">
            <a:avLst/>
          </a:prstGeom>
          <a:noFill/>
        </p:spPr>
        <p:txBody>
          <a:bodyPr wrap="square" rtlCol="0">
            <a:spAutoFit/>
          </a:bodyPr>
          <a:lstStyle/>
          <a:p>
            <a:r>
              <a:rPr lang="sv-SE" dirty="0"/>
              <a:t>Tillbaka igen, tryck skicka e-post, inbjudan till mottagargrupper (kompletterande utskick kan sedan göras till de som anmält sig)</a:t>
            </a:r>
          </a:p>
        </p:txBody>
      </p:sp>
      <p:pic>
        <p:nvPicPr>
          <p:cNvPr id="6" name="Bildobjekt 5">
            <a:extLst>
              <a:ext uri="{FF2B5EF4-FFF2-40B4-BE49-F238E27FC236}">
                <a16:creationId xmlns:a16="http://schemas.microsoft.com/office/drawing/2014/main" id="{5C5E5C8F-F251-77CE-8AD8-BB66652EE49D}"/>
              </a:ext>
            </a:extLst>
          </p:cNvPr>
          <p:cNvPicPr>
            <a:picLocks noChangeAspect="1"/>
          </p:cNvPicPr>
          <p:nvPr/>
        </p:nvPicPr>
        <p:blipFill rotWithShape="1">
          <a:blip r:embed="rId2"/>
          <a:srcRect l="-134" t="13900" r="1238" b="4418"/>
          <a:stretch/>
        </p:blipFill>
        <p:spPr>
          <a:xfrm>
            <a:off x="594912" y="953226"/>
            <a:ext cx="10851614" cy="5601810"/>
          </a:xfrm>
          <a:prstGeom prst="rect">
            <a:avLst/>
          </a:prstGeom>
          <a:ln>
            <a:solidFill>
              <a:schemeClr val="accent1"/>
            </a:solidFill>
          </a:ln>
        </p:spPr>
      </p:pic>
    </p:spTree>
    <p:extLst>
      <p:ext uri="{BB962C8B-B14F-4D97-AF65-F5344CB8AC3E}">
        <p14:creationId xmlns:p14="http://schemas.microsoft.com/office/powerpoint/2010/main" val="348878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64560D1-A752-797F-F60D-1982C55A878E}"/>
              </a:ext>
            </a:extLst>
          </p:cNvPr>
          <p:cNvPicPr>
            <a:picLocks noChangeAspect="1"/>
          </p:cNvPicPr>
          <p:nvPr/>
        </p:nvPicPr>
        <p:blipFill rotWithShape="1">
          <a:blip r:embed="rId2"/>
          <a:srcRect l="168" t="13976" r="636" b="3615"/>
          <a:stretch/>
        </p:blipFill>
        <p:spPr>
          <a:xfrm>
            <a:off x="918072" y="1222024"/>
            <a:ext cx="10355856" cy="5377079"/>
          </a:xfrm>
          <a:prstGeom prst="rect">
            <a:avLst/>
          </a:prstGeom>
          <a:ln>
            <a:solidFill>
              <a:schemeClr val="accent1"/>
            </a:solidFill>
          </a:ln>
        </p:spPr>
      </p:pic>
      <p:sp>
        <p:nvSpPr>
          <p:cNvPr id="5" name="textruta 4">
            <a:extLst>
              <a:ext uri="{FF2B5EF4-FFF2-40B4-BE49-F238E27FC236}">
                <a16:creationId xmlns:a16="http://schemas.microsoft.com/office/drawing/2014/main" id="{076C0630-DC47-EA5A-BDBF-29A677F0313F}"/>
              </a:ext>
            </a:extLst>
          </p:cNvPr>
          <p:cNvSpPr txBox="1"/>
          <p:nvPr/>
        </p:nvSpPr>
        <p:spPr>
          <a:xfrm>
            <a:off x="760163" y="391100"/>
            <a:ext cx="10671673" cy="646331"/>
          </a:xfrm>
          <a:prstGeom prst="rect">
            <a:avLst/>
          </a:prstGeom>
          <a:noFill/>
        </p:spPr>
        <p:txBody>
          <a:bodyPr wrap="square" rtlCol="0">
            <a:spAutoFit/>
          </a:bodyPr>
          <a:lstStyle/>
          <a:p>
            <a:r>
              <a:rPr lang="sv-SE" dirty="0"/>
              <a:t>Du flyttas ny automatiskt till skapa e-post, där systemet fyller på med viss text i meddelandet, du kan redigera här, lägga till avslutande fras, typ Välkommen!, Underskrifter samt lite inställningar, avsluta med att Spara.</a:t>
            </a:r>
          </a:p>
        </p:txBody>
      </p:sp>
    </p:spTree>
    <p:extLst>
      <p:ext uri="{BB962C8B-B14F-4D97-AF65-F5344CB8AC3E}">
        <p14:creationId xmlns:p14="http://schemas.microsoft.com/office/powerpoint/2010/main" val="3689553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D46D0C6-C18C-6F01-0DD2-559F1B742048}"/>
              </a:ext>
            </a:extLst>
          </p:cNvPr>
          <p:cNvPicPr>
            <a:picLocks noChangeAspect="1"/>
          </p:cNvPicPr>
          <p:nvPr/>
        </p:nvPicPr>
        <p:blipFill rotWithShape="1">
          <a:blip r:embed="rId2"/>
          <a:srcRect l="-335" t="13494" r="636" b="4740"/>
          <a:stretch/>
        </p:blipFill>
        <p:spPr>
          <a:xfrm>
            <a:off x="605927" y="1247578"/>
            <a:ext cx="10289756" cy="5274407"/>
          </a:xfrm>
          <a:prstGeom prst="rect">
            <a:avLst/>
          </a:prstGeom>
          <a:ln>
            <a:solidFill>
              <a:schemeClr val="accent1"/>
            </a:solidFill>
          </a:ln>
        </p:spPr>
      </p:pic>
      <p:sp>
        <p:nvSpPr>
          <p:cNvPr id="4" name="textruta 3">
            <a:extLst>
              <a:ext uri="{FF2B5EF4-FFF2-40B4-BE49-F238E27FC236}">
                <a16:creationId xmlns:a16="http://schemas.microsoft.com/office/drawing/2014/main" id="{850D72E9-E837-8CFE-5861-6A6774B6E9D8}"/>
              </a:ext>
            </a:extLst>
          </p:cNvPr>
          <p:cNvSpPr txBox="1"/>
          <p:nvPr/>
        </p:nvSpPr>
        <p:spPr>
          <a:xfrm>
            <a:off x="550843" y="506775"/>
            <a:ext cx="10399924" cy="646331"/>
          </a:xfrm>
          <a:prstGeom prst="rect">
            <a:avLst/>
          </a:prstGeom>
          <a:noFill/>
        </p:spPr>
        <p:txBody>
          <a:bodyPr wrap="square" rtlCol="0">
            <a:spAutoFit/>
          </a:bodyPr>
          <a:lstStyle/>
          <a:p>
            <a:r>
              <a:rPr lang="sv-SE" dirty="0"/>
              <a:t>Du kommer nu till en förgranskning av utskicket, om du inte är nöjd, gör om, skicka ett test till en e-postadress (Notera att det inte fungerar att skicka e-post så länge vi är i </a:t>
            </a:r>
            <a:r>
              <a:rPr lang="sv-SE" dirty="0" err="1"/>
              <a:t>tesdtbädden</a:t>
            </a:r>
            <a:r>
              <a:rPr lang="sv-SE" dirty="0"/>
              <a:t>, men efter 30 maj är det ok)</a:t>
            </a:r>
          </a:p>
        </p:txBody>
      </p:sp>
    </p:spTree>
    <p:extLst>
      <p:ext uri="{BB962C8B-B14F-4D97-AF65-F5344CB8AC3E}">
        <p14:creationId xmlns:p14="http://schemas.microsoft.com/office/powerpoint/2010/main" val="2600515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E2FAD3A5-75A1-21D6-1C8C-28EE4F4057BC}"/>
              </a:ext>
            </a:extLst>
          </p:cNvPr>
          <p:cNvSpPr txBox="1"/>
          <p:nvPr/>
        </p:nvSpPr>
        <p:spPr>
          <a:xfrm>
            <a:off x="605927" y="506776"/>
            <a:ext cx="11049918" cy="646331"/>
          </a:xfrm>
          <a:prstGeom prst="rect">
            <a:avLst/>
          </a:prstGeom>
          <a:noFill/>
        </p:spPr>
        <p:txBody>
          <a:bodyPr wrap="square" rtlCol="0">
            <a:spAutoFit/>
          </a:bodyPr>
          <a:lstStyle/>
          <a:p>
            <a:r>
              <a:rPr lang="sv-SE" dirty="0"/>
              <a:t>Gå sedan till Skicka ut, definiera mottagargrupper för e-postutskicket, ändra från Utkast till Redo att skicka, sätt datum och tid för utskicket, Spara</a:t>
            </a:r>
          </a:p>
        </p:txBody>
      </p:sp>
      <p:pic>
        <p:nvPicPr>
          <p:cNvPr id="6" name="Bildobjekt 5">
            <a:extLst>
              <a:ext uri="{FF2B5EF4-FFF2-40B4-BE49-F238E27FC236}">
                <a16:creationId xmlns:a16="http://schemas.microsoft.com/office/drawing/2014/main" id="{E8C7E2BA-4437-0F42-F433-A0E9F0D45FCD}"/>
              </a:ext>
            </a:extLst>
          </p:cNvPr>
          <p:cNvPicPr>
            <a:picLocks noChangeAspect="1"/>
          </p:cNvPicPr>
          <p:nvPr/>
        </p:nvPicPr>
        <p:blipFill rotWithShape="1">
          <a:blip r:embed="rId2"/>
          <a:srcRect l="-33" t="13655" r="1138" b="3615"/>
          <a:stretch/>
        </p:blipFill>
        <p:spPr>
          <a:xfrm>
            <a:off x="782197" y="1256985"/>
            <a:ext cx="10322805" cy="5397202"/>
          </a:xfrm>
          <a:prstGeom prst="rect">
            <a:avLst/>
          </a:prstGeom>
          <a:ln>
            <a:solidFill>
              <a:schemeClr val="accent1"/>
            </a:solidFill>
          </a:ln>
        </p:spPr>
      </p:pic>
    </p:spTree>
    <p:extLst>
      <p:ext uri="{BB962C8B-B14F-4D97-AF65-F5344CB8AC3E}">
        <p14:creationId xmlns:p14="http://schemas.microsoft.com/office/powerpoint/2010/main" val="3006825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BAD24C9-016E-EDC3-AFC0-3DE29B35A0B2}"/>
              </a:ext>
            </a:extLst>
          </p:cNvPr>
          <p:cNvPicPr>
            <a:picLocks noChangeAspect="1"/>
          </p:cNvPicPr>
          <p:nvPr/>
        </p:nvPicPr>
        <p:blipFill rotWithShape="1">
          <a:blip r:embed="rId2"/>
          <a:srcRect l="-235" t="12851" r="1841" b="4257"/>
          <a:stretch/>
        </p:blipFill>
        <p:spPr>
          <a:xfrm>
            <a:off x="782197" y="1193464"/>
            <a:ext cx="10036366" cy="5284455"/>
          </a:xfrm>
          <a:prstGeom prst="rect">
            <a:avLst/>
          </a:prstGeom>
          <a:ln>
            <a:solidFill>
              <a:schemeClr val="accent1"/>
            </a:solidFill>
          </a:ln>
        </p:spPr>
      </p:pic>
      <p:sp>
        <p:nvSpPr>
          <p:cNvPr id="4" name="textruta 3">
            <a:extLst>
              <a:ext uri="{FF2B5EF4-FFF2-40B4-BE49-F238E27FC236}">
                <a16:creationId xmlns:a16="http://schemas.microsoft.com/office/drawing/2014/main" id="{6C891962-8A3F-EF1B-B7A1-6672D7E31250}"/>
              </a:ext>
            </a:extLst>
          </p:cNvPr>
          <p:cNvSpPr txBox="1"/>
          <p:nvPr/>
        </p:nvSpPr>
        <p:spPr>
          <a:xfrm>
            <a:off x="782197" y="672029"/>
            <a:ext cx="8511497" cy="369332"/>
          </a:xfrm>
          <a:prstGeom prst="rect">
            <a:avLst/>
          </a:prstGeom>
          <a:noFill/>
        </p:spPr>
        <p:txBody>
          <a:bodyPr wrap="none" rtlCol="0">
            <a:spAutoFit/>
          </a:bodyPr>
          <a:lstStyle/>
          <a:p>
            <a:r>
              <a:rPr lang="sv-SE" dirty="0"/>
              <a:t>Det går även att lägga till andra personer som skall ha e-postmeddelandet, fyll i och Spara</a:t>
            </a:r>
          </a:p>
        </p:txBody>
      </p:sp>
    </p:spTree>
    <p:extLst>
      <p:ext uri="{BB962C8B-B14F-4D97-AF65-F5344CB8AC3E}">
        <p14:creationId xmlns:p14="http://schemas.microsoft.com/office/powerpoint/2010/main" val="382599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41BB20E-6A1D-6AD2-BE37-9E25CB0F9F39}"/>
              </a:ext>
            </a:extLst>
          </p:cNvPr>
          <p:cNvPicPr>
            <a:picLocks noChangeAspect="1"/>
          </p:cNvPicPr>
          <p:nvPr/>
        </p:nvPicPr>
        <p:blipFill rotWithShape="1">
          <a:blip r:embed="rId2"/>
          <a:srcRect l="-34" t="13494" r="837" b="4899"/>
          <a:stretch/>
        </p:blipFill>
        <p:spPr>
          <a:xfrm>
            <a:off x="341522" y="1292052"/>
            <a:ext cx="10278738" cy="5285020"/>
          </a:xfrm>
          <a:prstGeom prst="rect">
            <a:avLst/>
          </a:prstGeom>
          <a:ln>
            <a:solidFill>
              <a:schemeClr val="accent1"/>
            </a:solidFill>
          </a:ln>
        </p:spPr>
      </p:pic>
      <p:sp>
        <p:nvSpPr>
          <p:cNvPr id="4" name="textruta 3">
            <a:extLst>
              <a:ext uri="{FF2B5EF4-FFF2-40B4-BE49-F238E27FC236}">
                <a16:creationId xmlns:a16="http://schemas.microsoft.com/office/drawing/2014/main" id="{78B8B1FA-AA83-CB89-7031-53BF5E228B3F}"/>
              </a:ext>
            </a:extLst>
          </p:cNvPr>
          <p:cNvSpPr txBox="1"/>
          <p:nvPr/>
        </p:nvSpPr>
        <p:spPr>
          <a:xfrm>
            <a:off x="429658" y="616945"/>
            <a:ext cx="8774710" cy="369332"/>
          </a:xfrm>
          <a:prstGeom prst="rect">
            <a:avLst/>
          </a:prstGeom>
          <a:noFill/>
        </p:spPr>
        <p:txBody>
          <a:bodyPr wrap="none" rtlCol="0">
            <a:spAutoFit/>
          </a:bodyPr>
          <a:lstStyle/>
          <a:p>
            <a:r>
              <a:rPr lang="sv-SE" dirty="0"/>
              <a:t>När du sparat får du en bekräftelse på att personen lagts till och kan lägga till fler om du vill.</a:t>
            </a:r>
          </a:p>
        </p:txBody>
      </p:sp>
    </p:spTree>
    <p:extLst>
      <p:ext uri="{BB962C8B-B14F-4D97-AF65-F5344CB8AC3E}">
        <p14:creationId xmlns:p14="http://schemas.microsoft.com/office/powerpoint/2010/main" val="93320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32C699C-1122-4A03-A7A6-181DA6B5BDC4}"/>
              </a:ext>
            </a:extLst>
          </p:cNvPr>
          <p:cNvSpPr>
            <a:spLocks noGrp="1"/>
          </p:cNvSpPr>
          <p:nvPr/>
        </p:nvSpPr>
        <p:spPr>
          <a:xfrm>
            <a:off x="838200" y="831168"/>
            <a:ext cx="10515600" cy="42089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Notera följande</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Klubbens hemsida finns på </a:t>
            </a: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2"/>
              </a:rPr>
              <a:t>https://klubbnamn.</a:t>
            </a:r>
            <a:r>
              <a:rPr kumimoji="0" lang="sv-SE"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2"/>
              </a:rPr>
              <a:t>rotary2360.se</a:t>
            </a: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2"/>
              </a:rPr>
              <a:t>/sv/</a:t>
            </a: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Migrering</a:t>
            </a: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av data från ClubAdmin sker varje söndag kväll med start 21, klart måndagar </a:t>
            </a:r>
            <a:r>
              <a:rPr kumimoji="0" lang="sv-SE"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kl</a:t>
            </a: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9. Då får ni börja om med testning.</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Sista ändring måste göras i ClubAdmin den 20/5 för att komma med till Polaris och My Rotary</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Allt ni skriver i ClubAdmin efter 20 maj kommer INTE att finnas i Polaris</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Utbildningspassen spelas inte in</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Snälla, stäng av mikrofonerna (MUTE), när ni inte talar.</a:t>
            </a:r>
          </a:p>
        </p:txBody>
      </p:sp>
    </p:spTree>
    <p:extLst>
      <p:ext uri="{BB962C8B-B14F-4D97-AF65-F5344CB8AC3E}">
        <p14:creationId xmlns:p14="http://schemas.microsoft.com/office/powerpoint/2010/main" val="2819813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B48ADB9-6965-3970-7BEF-FDFF427EE8E5}"/>
              </a:ext>
            </a:extLst>
          </p:cNvPr>
          <p:cNvPicPr>
            <a:picLocks noChangeAspect="1"/>
          </p:cNvPicPr>
          <p:nvPr/>
        </p:nvPicPr>
        <p:blipFill rotWithShape="1">
          <a:blip r:embed="rId2"/>
          <a:srcRect l="168" t="14103" r="1075" b="5288"/>
          <a:stretch/>
        </p:blipFill>
        <p:spPr>
          <a:xfrm>
            <a:off x="907055" y="1249822"/>
            <a:ext cx="10377889" cy="5294197"/>
          </a:xfrm>
          <a:prstGeom prst="rect">
            <a:avLst/>
          </a:prstGeom>
          <a:ln>
            <a:solidFill>
              <a:schemeClr val="accent1"/>
            </a:solidFill>
          </a:ln>
        </p:spPr>
      </p:pic>
      <p:sp>
        <p:nvSpPr>
          <p:cNvPr id="4" name="textruta 3">
            <a:extLst>
              <a:ext uri="{FF2B5EF4-FFF2-40B4-BE49-F238E27FC236}">
                <a16:creationId xmlns:a16="http://schemas.microsoft.com/office/drawing/2014/main" id="{0B7FCD08-48E8-BB19-500D-CB73DFE0D751}"/>
              </a:ext>
            </a:extLst>
          </p:cNvPr>
          <p:cNvSpPr txBox="1"/>
          <p:nvPr/>
        </p:nvSpPr>
        <p:spPr>
          <a:xfrm>
            <a:off x="991518" y="760164"/>
            <a:ext cx="9424055" cy="369332"/>
          </a:xfrm>
          <a:prstGeom prst="rect">
            <a:avLst/>
          </a:prstGeom>
          <a:noFill/>
        </p:spPr>
        <p:txBody>
          <a:bodyPr wrap="none" rtlCol="0">
            <a:spAutoFit/>
          </a:bodyPr>
          <a:lstStyle/>
          <a:p>
            <a:r>
              <a:rPr lang="sv-SE" dirty="0"/>
              <a:t>Du kan också skapa ett e-</a:t>
            </a:r>
            <a:r>
              <a:rPr lang="sv-SE" dirty="0" err="1"/>
              <a:t>postutslick</a:t>
            </a:r>
            <a:r>
              <a:rPr lang="sv-SE" dirty="0"/>
              <a:t>, t ex veckobrev, direkt i Blå meny &gt; Min klubb &gt; E-post &gt; Skapa</a:t>
            </a:r>
          </a:p>
        </p:txBody>
      </p:sp>
    </p:spTree>
    <p:extLst>
      <p:ext uri="{BB962C8B-B14F-4D97-AF65-F5344CB8AC3E}">
        <p14:creationId xmlns:p14="http://schemas.microsoft.com/office/powerpoint/2010/main" val="2140929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B7DC318-7875-FD51-B481-0ED33E1702A9}"/>
              </a:ext>
            </a:extLst>
          </p:cNvPr>
          <p:cNvPicPr>
            <a:picLocks noChangeAspect="1"/>
          </p:cNvPicPr>
          <p:nvPr/>
        </p:nvPicPr>
        <p:blipFill rotWithShape="1">
          <a:blip r:embed="rId2"/>
          <a:srcRect l="67" t="13655" r="435" b="3775"/>
          <a:stretch/>
        </p:blipFill>
        <p:spPr>
          <a:xfrm>
            <a:off x="1134737" y="1204996"/>
            <a:ext cx="10399924" cy="5394108"/>
          </a:xfrm>
          <a:prstGeom prst="rect">
            <a:avLst/>
          </a:prstGeom>
          <a:ln>
            <a:solidFill>
              <a:schemeClr val="accent1"/>
            </a:solidFill>
          </a:ln>
        </p:spPr>
      </p:pic>
      <p:sp>
        <p:nvSpPr>
          <p:cNvPr id="4" name="textruta 3">
            <a:extLst>
              <a:ext uri="{FF2B5EF4-FFF2-40B4-BE49-F238E27FC236}">
                <a16:creationId xmlns:a16="http://schemas.microsoft.com/office/drawing/2014/main" id="{0EFCE78C-FD5F-2F33-297F-D8C27C58A3FB}"/>
              </a:ext>
            </a:extLst>
          </p:cNvPr>
          <p:cNvSpPr txBox="1"/>
          <p:nvPr/>
        </p:nvSpPr>
        <p:spPr>
          <a:xfrm>
            <a:off x="914400" y="605928"/>
            <a:ext cx="4987969" cy="369332"/>
          </a:xfrm>
          <a:prstGeom prst="rect">
            <a:avLst/>
          </a:prstGeom>
          <a:noFill/>
        </p:spPr>
        <p:txBody>
          <a:bodyPr wrap="none" rtlCol="0">
            <a:spAutoFit/>
          </a:bodyPr>
          <a:lstStyle/>
          <a:p>
            <a:r>
              <a:rPr lang="sv-SE" dirty="0"/>
              <a:t>Fyll i de olika fälten och bifoga veckobrevet som fil, </a:t>
            </a:r>
          </a:p>
        </p:txBody>
      </p:sp>
    </p:spTree>
    <p:extLst>
      <p:ext uri="{BB962C8B-B14F-4D97-AF65-F5344CB8AC3E}">
        <p14:creationId xmlns:p14="http://schemas.microsoft.com/office/powerpoint/2010/main" val="368138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DF1F765-4E18-9467-4537-2F7930AC6FAF}"/>
              </a:ext>
            </a:extLst>
          </p:cNvPr>
          <p:cNvPicPr>
            <a:picLocks noChangeAspect="1"/>
          </p:cNvPicPr>
          <p:nvPr/>
        </p:nvPicPr>
        <p:blipFill rotWithShape="1">
          <a:blip r:embed="rId2"/>
          <a:srcRect l="168" t="13815" r="837" b="3935"/>
          <a:stretch/>
        </p:blipFill>
        <p:spPr>
          <a:xfrm>
            <a:off x="793215" y="1229041"/>
            <a:ext cx="10256704" cy="5325996"/>
          </a:xfrm>
          <a:prstGeom prst="rect">
            <a:avLst/>
          </a:prstGeom>
          <a:ln>
            <a:solidFill>
              <a:schemeClr val="accent1"/>
            </a:solidFill>
          </a:ln>
        </p:spPr>
      </p:pic>
      <p:sp>
        <p:nvSpPr>
          <p:cNvPr id="4" name="textruta 3">
            <a:extLst>
              <a:ext uri="{FF2B5EF4-FFF2-40B4-BE49-F238E27FC236}">
                <a16:creationId xmlns:a16="http://schemas.microsoft.com/office/drawing/2014/main" id="{055B4F34-4709-5748-D459-3FC9F72710D7}"/>
              </a:ext>
            </a:extLst>
          </p:cNvPr>
          <p:cNvSpPr txBox="1"/>
          <p:nvPr/>
        </p:nvSpPr>
        <p:spPr>
          <a:xfrm>
            <a:off x="741802" y="305711"/>
            <a:ext cx="10708395" cy="923330"/>
          </a:xfrm>
          <a:prstGeom prst="rect">
            <a:avLst/>
          </a:prstGeom>
          <a:noFill/>
        </p:spPr>
        <p:txBody>
          <a:bodyPr wrap="square" rtlCol="0">
            <a:spAutoFit/>
          </a:bodyPr>
          <a:lstStyle/>
          <a:p>
            <a:r>
              <a:rPr lang="sv-SE" dirty="0"/>
              <a:t>Samma möjlighet att  förhandsgranska, testsända, välja tid för utskick och mottagargrupper, samt lägga till enskilda mottagare. Man kan naturligtvis även lägga in hela texten i utskicket och lägga till filer med bilder. </a:t>
            </a:r>
          </a:p>
          <a:p>
            <a:r>
              <a:rPr lang="sv-SE" dirty="0"/>
              <a:t>Testa er fram här. Inget går iväg innan 30 maj! Allt raderas varje söndag fram till 20 maj.</a:t>
            </a:r>
          </a:p>
        </p:txBody>
      </p:sp>
    </p:spTree>
    <p:extLst>
      <p:ext uri="{BB962C8B-B14F-4D97-AF65-F5344CB8AC3E}">
        <p14:creationId xmlns:p14="http://schemas.microsoft.com/office/powerpoint/2010/main" val="603578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A313FBE-176E-4576-909B-DF5209A590BE}"/>
              </a:ext>
            </a:extLst>
          </p:cNvPr>
          <p:cNvPicPr>
            <a:picLocks noChangeAspect="1"/>
          </p:cNvPicPr>
          <p:nvPr/>
        </p:nvPicPr>
        <p:blipFill rotWithShape="1">
          <a:blip r:embed="rId2"/>
          <a:srcRect l="194" t="13734" r="56" b="4000"/>
          <a:stretch/>
        </p:blipFill>
        <p:spPr>
          <a:xfrm>
            <a:off x="1101687" y="1731451"/>
            <a:ext cx="8943272" cy="4609857"/>
          </a:xfrm>
          <a:prstGeom prst="rect">
            <a:avLst/>
          </a:prstGeom>
          <a:ln>
            <a:solidFill>
              <a:schemeClr val="accent1"/>
            </a:solidFill>
          </a:ln>
        </p:spPr>
      </p:pic>
      <p:sp>
        <p:nvSpPr>
          <p:cNvPr id="6" name="textruta 5">
            <a:extLst>
              <a:ext uri="{FF2B5EF4-FFF2-40B4-BE49-F238E27FC236}">
                <a16:creationId xmlns:a16="http://schemas.microsoft.com/office/drawing/2014/main" id="{D8838431-AB14-414A-8F92-45107B8A2013}"/>
              </a:ext>
            </a:extLst>
          </p:cNvPr>
          <p:cNvSpPr txBox="1"/>
          <p:nvPr/>
        </p:nvSpPr>
        <p:spPr>
          <a:xfrm>
            <a:off x="848299" y="638978"/>
            <a:ext cx="9639760" cy="923330"/>
          </a:xfrm>
          <a:prstGeom prst="rect">
            <a:avLst/>
          </a:prstGeom>
          <a:noFill/>
        </p:spPr>
        <p:txBody>
          <a:bodyPr wrap="square" rtlCol="0">
            <a:spAutoFit/>
          </a:bodyPr>
          <a:lstStyle/>
          <a:p>
            <a:r>
              <a:rPr lang="sv-SE" dirty="0"/>
              <a:t>Vi tittar igenom den röda menyn efter inloggningen.  Här kan varje medlem direkt ändra sina egna uppgifter i systemet efter inloggning. Behöver inte vara </a:t>
            </a:r>
            <a:r>
              <a:rPr lang="sv-SE" dirty="0" err="1"/>
              <a:t>admin</a:t>
            </a:r>
            <a:r>
              <a:rPr lang="sv-SE" dirty="0"/>
              <a:t> för detta. Vad är detta? Personlig QR kod. Används vid registrera närvaro på möte. Identifierar att det är du. Kan kopieras</a:t>
            </a:r>
          </a:p>
        </p:txBody>
      </p:sp>
    </p:spTree>
    <p:extLst>
      <p:ext uri="{BB962C8B-B14F-4D97-AF65-F5344CB8AC3E}">
        <p14:creationId xmlns:p14="http://schemas.microsoft.com/office/powerpoint/2010/main" val="281199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380D41C5-F416-5C12-1490-8C1871D9230D}"/>
              </a:ext>
            </a:extLst>
          </p:cNvPr>
          <p:cNvSpPr txBox="1"/>
          <p:nvPr/>
        </p:nvSpPr>
        <p:spPr>
          <a:xfrm>
            <a:off x="513937" y="388786"/>
            <a:ext cx="2242473" cy="1200329"/>
          </a:xfrm>
          <a:prstGeom prst="rect">
            <a:avLst/>
          </a:prstGeom>
          <a:noFill/>
        </p:spPr>
        <p:txBody>
          <a:bodyPr wrap="none" rtlCol="0">
            <a:spAutoFit/>
          </a:bodyPr>
          <a:lstStyle/>
          <a:p>
            <a:r>
              <a:rPr lang="sv-SE" dirty="0"/>
              <a:t>Snabb genomgång av:</a:t>
            </a:r>
          </a:p>
          <a:p>
            <a:pPr marL="285750" indent="-285750">
              <a:buFont typeface="Arial" panose="020B0604020202020204" pitchFamily="34" charset="0"/>
              <a:buChar char="•"/>
            </a:pPr>
            <a:r>
              <a:rPr lang="sv-SE" dirty="0"/>
              <a:t>Närvaro</a:t>
            </a:r>
          </a:p>
          <a:p>
            <a:pPr marL="285750" indent="-285750">
              <a:buFont typeface="Arial" panose="020B0604020202020204" pitchFamily="34" charset="0"/>
              <a:buChar char="•"/>
            </a:pPr>
            <a:r>
              <a:rPr lang="sv-SE" dirty="0"/>
              <a:t>Projekt</a:t>
            </a:r>
          </a:p>
          <a:p>
            <a:pPr marL="285750" indent="-285750">
              <a:buFont typeface="Arial" panose="020B0604020202020204" pitchFamily="34" charset="0"/>
              <a:buChar char="•"/>
            </a:pPr>
            <a:r>
              <a:rPr lang="sv-SE" dirty="0"/>
              <a:t>Övriga artiklar mm</a:t>
            </a:r>
          </a:p>
        </p:txBody>
      </p:sp>
      <p:pic>
        <p:nvPicPr>
          <p:cNvPr id="4" name="Bildobjekt 3">
            <a:extLst>
              <a:ext uri="{FF2B5EF4-FFF2-40B4-BE49-F238E27FC236}">
                <a16:creationId xmlns:a16="http://schemas.microsoft.com/office/drawing/2014/main" id="{A6A78A11-0A92-1172-BDDA-67A7D545CE6C}"/>
              </a:ext>
            </a:extLst>
          </p:cNvPr>
          <p:cNvPicPr>
            <a:picLocks noChangeAspect="1"/>
          </p:cNvPicPr>
          <p:nvPr/>
        </p:nvPicPr>
        <p:blipFill rotWithShape="1">
          <a:blip r:embed="rId2"/>
          <a:srcRect l="-138" t="14134" r="888" b="4134"/>
          <a:stretch/>
        </p:blipFill>
        <p:spPr>
          <a:xfrm>
            <a:off x="1531343" y="1612706"/>
            <a:ext cx="9435727" cy="4856508"/>
          </a:xfrm>
          <a:prstGeom prst="rect">
            <a:avLst/>
          </a:prstGeom>
          <a:ln>
            <a:solidFill>
              <a:schemeClr val="accent1"/>
            </a:solidFill>
          </a:ln>
        </p:spPr>
      </p:pic>
      <p:sp>
        <p:nvSpPr>
          <p:cNvPr id="5" name="textruta 4">
            <a:extLst>
              <a:ext uri="{FF2B5EF4-FFF2-40B4-BE49-F238E27FC236}">
                <a16:creationId xmlns:a16="http://schemas.microsoft.com/office/drawing/2014/main" id="{0B94C881-C026-E18B-0054-485DFA620A5B}"/>
              </a:ext>
            </a:extLst>
          </p:cNvPr>
          <p:cNvSpPr txBox="1"/>
          <p:nvPr/>
        </p:nvSpPr>
        <p:spPr>
          <a:xfrm>
            <a:off x="4869456" y="553517"/>
            <a:ext cx="4128502" cy="646331"/>
          </a:xfrm>
          <a:prstGeom prst="rect">
            <a:avLst/>
          </a:prstGeom>
          <a:noFill/>
        </p:spPr>
        <p:txBody>
          <a:bodyPr wrap="none" rtlCol="0">
            <a:spAutoFit/>
          </a:bodyPr>
          <a:lstStyle/>
          <a:p>
            <a:r>
              <a:rPr lang="sv-SE" dirty="0"/>
              <a:t>Närvaro på möte</a:t>
            </a:r>
          </a:p>
          <a:p>
            <a:r>
              <a:rPr lang="sv-SE" dirty="0"/>
              <a:t>Mötet måste vara öppet för registrering!!!</a:t>
            </a:r>
          </a:p>
        </p:txBody>
      </p:sp>
    </p:spTree>
    <p:extLst>
      <p:ext uri="{BB962C8B-B14F-4D97-AF65-F5344CB8AC3E}">
        <p14:creationId xmlns:p14="http://schemas.microsoft.com/office/powerpoint/2010/main" val="242648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Pennanteckning 1">
                <a:extLst>
                  <a:ext uri="{FF2B5EF4-FFF2-40B4-BE49-F238E27FC236}">
                    <a16:creationId xmlns:a16="http://schemas.microsoft.com/office/drawing/2014/main" id="{BDB5A250-0631-43D5-A590-3E0F20318895}"/>
                  </a:ext>
                </a:extLst>
              </p14:cNvPr>
              <p14:cNvContentPartPr/>
              <p14:nvPr/>
            </p14:nvContentPartPr>
            <p14:xfrm>
              <a:off x="1872347" y="7512896"/>
              <a:ext cx="2160" cy="360"/>
            </p14:xfrm>
          </p:contentPart>
        </mc:Choice>
        <mc:Fallback xmlns="">
          <p:pic>
            <p:nvPicPr>
              <p:cNvPr id="2" name="Pennanteckning 1">
                <a:extLst>
                  <a:ext uri="{FF2B5EF4-FFF2-40B4-BE49-F238E27FC236}">
                    <a16:creationId xmlns:a16="http://schemas.microsoft.com/office/drawing/2014/main" id="{BDB5A250-0631-43D5-A590-3E0F20318895}"/>
                  </a:ext>
                </a:extLst>
              </p:cNvPr>
              <p:cNvPicPr/>
              <p:nvPr/>
            </p:nvPicPr>
            <p:blipFill>
              <a:blip r:embed="rId3"/>
              <a:stretch>
                <a:fillRect/>
              </a:stretch>
            </p:blipFill>
            <p:spPr>
              <a:xfrm>
                <a:off x="1863707" y="7504256"/>
                <a:ext cx="19800" cy="18000"/>
              </a:xfrm>
              <a:prstGeom prst="rect">
                <a:avLst/>
              </a:prstGeom>
            </p:spPr>
          </p:pic>
        </mc:Fallback>
      </mc:AlternateContent>
      <p:pic>
        <p:nvPicPr>
          <p:cNvPr id="4" name="Bildobjekt 3">
            <a:extLst>
              <a:ext uri="{FF2B5EF4-FFF2-40B4-BE49-F238E27FC236}">
                <a16:creationId xmlns:a16="http://schemas.microsoft.com/office/drawing/2014/main" id="{C15781DF-13A2-4499-AC94-4876DF9D1DAC}"/>
              </a:ext>
            </a:extLst>
          </p:cNvPr>
          <p:cNvPicPr>
            <a:picLocks noChangeAspect="1"/>
          </p:cNvPicPr>
          <p:nvPr/>
        </p:nvPicPr>
        <p:blipFill rotWithShape="1">
          <a:blip r:embed="rId4"/>
          <a:srcRect t="12691" r="1094" b="4578"/>
          <a:stretch/>
        </p:blipFill>
        <p:spPr>
          <a:xfrm>
            <a:off x="607440" y="870693"/>
            <a:ext cx="10852696" cy="5673686"/>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Pennanteckning 4">
                <a:extLst>
                  <a:ext uri="{FF2B5EF4-FFF2-40B4-BE49-F238E27FC236}">
                    <a16:creationId xmlns:a16="http://schemas.microsoft.com/office/drawing/2014/main" id="{470359FB-452E-42EE-B219-C7177B34F1D4}"/>
                  </a:ext>
                </a:extLst>
              </p14:cNvPr>
              <p14:cNvContentPartPr/>
              <p14:nvPr/>
            </p14:nvContentPartPr>
            <p14:xfrm>
              <a:off x="10002587" y="5870576"/>
              <a:ext cx="683280" cy="610200"/>
            </p14:xfrm>
          </p:contentPart>
        </mc:Choice>
        <mc:Fallback xmlns="">
          <p:pic>
            <p:nvPicPr>
              <p:cNvPr id="5" name="Pennanteckning 4">
                <a:extLst>
                  <a:ext uri="{FF2B5EF4-FFF2-40B4-BE49-F238E27FC236}">
                    <a16:creationId xmlns:a16="http://schemas.microsoft.com/office/drawing/2014/main" id="{470359FB-452E-42EE-B219-C7177B34F1D4}"/>
                  </a:ext>
                </a:extLst>
              </p:cNvPr>
              <p:cNvPicPr/>
              <p:nvPr/>
            </p:nvPicPr>
            <p:blipFill>
              <a:blip r:embed="rId6"/>
              <a:stretch>
                <a:fillRect/>
              </a:stretch>
            </p:blipFill>
            <p:spPr>
              <a:xfrm>
                <a:off x="9984947" y="5852576"/>
                <a:ext cx="718920" cy="645840"/>
              </a:xfrm>
              <a:prstGeom prst="rect">
                <a:avLst/>
              </a:prstGeom>
            </p:spPr>
          </p:pic>
        </mc:Fallback>
      </mc:AlternateContent>
      <p:sp>
        <p:nvSpPr>
          <p:cNvPr id="6" name="textruta 5">
            <a:extLst>
              <a:ext uri="{FF2B5EF4-FFF2-40B4-BE49-F238E27FC236}">
                <a16:creationId xmlns:a16="http://schemas.microsoft.com/office/drawing/2014/main" id="{DD59B229-679D-4BEC-BC3B-9F7856881D91}"/>
              </a:ext>
            </a:extLst>
          </p:cNvPr>
          <p:cNvSpPr txBox="1"/>
          <p:nvPr/>
        </p:nvSpPr>
        <p:spPr>
          <a:xfrm>
            <a:off x="607440" y="501361"/>
            <a:ext cx="103340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Kvittering i grönt. Man kan också här starta Skanna QR koden (stort möte, många deltagare man inte känner)</a:t>
            </a:r>
          </a:p>
        </p:txBody>
      </p:sp>
      <mc:AlternateContent xmlns:mc="http://schemas.openxmlformats.org/markup-compatibility/2006" xmlns:p14="http://schemas.microsoft.com/office/powerpoint/2010/main">
        <mc:Choice Requires="p14">
          <p:contentPart p14:bwMode="auto" r:id="rId7">
            <p14:nvContentPartPr>
              <p14:cNvPr id="7" name="Pennanteckning 6">
                <a:extLst>
                  <a:ext uri="{FF2B5EF4-FFF2-40B4-BE49-F238E27FC236}">
                    <a16:creationId xmlns:a16="http://schemas.microsoft.com/office/drawing/2014/main" id="{5696EC55-A043-427D-BED9-8948B5991798}"/>
                  </a:ext>
                </a:extLst>
              </p14:cNvPr>
              <p14:cNvContentPartPr/>
              <p14:nvPr/>
            </p14:nvContentPartPr>
            <p14:xfrm>
              <a:off x="7832147" y="2664056"/>
              <a:ext cx="1072440" cy="905760"/>
            </p14:xfrm>
          </p:contentPart>
        </mc:Choice>
        <mc:Fallback xmlns="">
          <p:pic>
            <p:nvPicPr>
              <p:cNvPr id="7" name="Pennanteckning 6">
                <a:extLst>
                  <a:ext uri="{FF2B5EF4-FFF2-40B4-BE49-F238E27FC236}">
                    <a16:creationId xmlns:a16="http://schemas.microsoft.com/office/drawing/2014/main" id="{5696EC55-A043-427D-BED9-8948B5991798}"/>
                  </a:ext>
                </a:extLst>
              </p:cNvPr>
              <p:cNvPicPr/>
              <p:nvPr/>
            </p:nvPicPr>
            <p:blipFill>
              <a:blip r:embed="rId8"/>
              <a:stretch>
                <a:fillRect/>
              </a:stretch>
            </p:blipFill>
            <p:spPr>
              <a:xfrm>
                <a:off x="7814507" y="2646056"/>
                <a:ext cx="1108080" cy="941400"/>
              </a:xfrm>
              <a:prstGeom prst="rect">
                <a:avLst/>
              </a:prstGeom>
            </p:spPr>
          </p:pic>
        </mc:Fallback>
      </mc:AlternateContent>
    </p:spTree>
    <p:extLst>
      <p:ext uri="{BB962C8B-B14F-4D97-AF65-F5344CB8AC3E}">
        <p14:creationId xmlns:p14="http://schemas.microsoft.com/office/powerpoint/2010/main" val="291715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C51E23F-E1A1-3B21-88E2-43179BE63062}"/>
              </a:ext>
            </a:extLst>
          </p:cNvPr>
          <p:cNvPicPr>
            <a:picLocks noChangeAspect="1"/>
          </p:cNvPicPr>
          <p:nvPr/>
        </p:nvPicPr>
        <p:blipFill rotWithShape="1">
          <a:blip r:embed="rId2"/>
          <a:srcRect l="213" t="12966" r="673" b="4340"/>
          <a:stretch/>
        </p:blipFill>
        <p:spPr>
          <a:xfrm>
            <a:off x="1333042" y="1740666"/>
            <a:ext cx="8945696" cy="4664816"/>
          </a:xfrm>
          <a:prstGeom prst="rect">
            <a:avLst/>
          </a:prstGeom>
          <a:ln>
            <a:solidFill>
              <a:schemeClr val="accent1"/>
            </a:solidFill>
          </a:ln>
        </p:spPr>
      </p:pic>
      <p:sp>
        <p:nvSpPr>
          <p:cNvPr id="4" name="textruta 3">
            <a:extLst>
              <a:ext uri="{FF2B5EF4-FFF2-40B4-BE49-F238E27FC236}">
                <a16:creationId xmlns:a16="http://schemas.microsoft.com/office/drawing/2014/main" id="{0E21D97C-4658-0645-7D44-85B2847E69D2}"/>
              </a:ext>
            </a:extLst>
          </p:cNvPr>
          <p:cNvSpPr txBox="1"/>
          <p:nvPr/>
        </p:nvSpPr>
        <p:spPr>
          <a:xfrm>
            <a:off x="2335576" y="936434"/>
            <a:ext cx="851452" cy="369332"/>
          </a:xfrm>
          <a:prstGeom prst="rect">
            <a:avLst/>
          </a:prstGeom>
          <a:noFill/>
        </p:spPr>
        <p:txBody>
          <a:bodyPr wrap="none" rtlCol="0">
            <a:spAutoFit/>
          </a:bodyPr>
          <a:lstStyle/>
          <a:p>
            <a:r>
              <a:rPr lang="sv-SE" dirty="0"/>
              <a:t>Projekt</a:t>
            </a:r>
          </a:p>
        </p:txBody>
      </p:sp>
    </p:spTree>
    <p:extLst>
      <p:ext uri="{BB962C8B-B14F-4D97-AF65-F5344CB8AC3E}">
        <p14:creationId xmlns:p14="http://schemas.microsoft.com/office/powerpoint/2010/main" val="276771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7FB5775-198E-B08D-F919-27379544EF1E}"/>
              </a:ext>
            </a:extLst>
          </p:cNvPr>
          <p:cNvPicPr>
            <a:picLocks noChangeAspect="1"/>
          </p:cNvPicPr>
          <p:nvPr/>
        </p:nvPicPr>
        <p:blipFill rotWithShape="1">
          <a:blip r:embed="rId2"/>
          <a:srcRect l="368" t="13173" r="1037" b="5061"/>
          <a:stretch/>
        </p:blipFill>
        <p:spPr>
          <a:xfrm>
            <a:off x="1057620" y="1261698"/>
            <a:ext cx="9782978" cy="5070811"/>
          </a:xfrm>
          <a:prstGeom prst="rect">
            <a:avLst/>
          </a:prstGeom>
          <a:ln>
            <a:solidFill>
              <a:schemeClr val="accent1"/>
            </a:solidFill>
          </a:ln>
        </p:spPr>
      </p:pic>
      <p:sp>
        <p:nvSpPr>
          <p:cNvPr id="4" name="textruta 3">
            <a:extLst>
              <a:ext uri="{FF2B5EF4-FFF2-40B4-BE49-F238E27FC236}">
                <a16:creationId xmlns:a16="http://schemas.microsoft.com/office/drawing/2014/main" id="{2C2B96FF-A613-6232-25E2-EF5A74D45426}"/>
              </a:ext>
            </a:extLst>
          </p:cNvPr>
          <p:cNvSpPr txBox="1"/>
          <p:nvPr/>
        </p:nvSpPr>
        <p:spPr>
          <a:xfrm>
            <a:off x="1454227" y="892366"/>
            <a:ext cx="1938929" cy="369332"/>
          </a:xfrm>
          <a:prstGeom prst="rect">
            <a:avLst/>
          </a:prstGeom>
          <a:noFill/>
        </p:spPr>
        <p:txBody>
          <a:bodyPr wrap="none" rtlCol="0">
            <a:spAutoFit/>
          </a:bodyPr>
          <a:lstStyle/>
          <a:p>
            <a:r>
              <a:rPr lang="sv-SE" dirty="0"/>
              <a:t>Artikel om support</a:t>
            </a:r>
          </a:p>
        </p:txBody>
      </p:sp>
    </p:spTree>
    <p:extLst>
      <p:ext uri="{BB962C8B-B14F-4D97-AF65-F5344CB8AC3E}">
        <p14:creationId xmlns:p14="http://schemas.microsoft.com/office/powerpoint/2010/main" val="29826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DCFF8E8-0767-1C49-4C59-5E9BDA1AC28E}"/>
              </a:ext>
            </a:extLst>
          </p:cNvPr>
          <p:cNvPicPr>
            <a:picLocks noChangeAspect="1"/>
          </p:cNvPicPr>
          <p:nvPr/>
        </p:nvPicPr>
        <p:blipFill rotWithShape="1">
          <a:blip r:embed="rId2"/>
          <a:srcRect l="110" t="12933" r="138" b="4133"/>
          <a:stretch/>
        </p:blipFill>
        <p:spPr>
          <a:xfrm>
            <a:off x="870332" y="1239382"/>
            <a:ext cx="10267170" cy="5335154"/>
          </a:xfrm>
          <a:prstGeom prst="rect">
            <a:avLst/>
          </a:prstGeom>
          <a:ln>
            <a:solidFill>
              <a:schemeClr val="accent1"/>
            </a:solidFill>
          </a:ln>
        </p:spPr>
      </p:pic>
      <p:sp>
        <p:nvSpPr>
          <p:cNvPr id="4" name="textruta 3">
            <a:extLst>
              <a:ext uri="{FF2B5EF4-FFF2-40B4-BE49-F238E27FC236}">
                <a16:creationId xmlns:a16="http://schemas.microsoft.com/office/drawing/2014/main" id="{40C61217-A8B5-794B-FD49-75B453A7F60C}"/>
              </a:ext>
            </a:extLst>
          </p:cNvPr>
          <p:cNvSpPr txBox="1"/>
          <p:nvPr/>
        </p:nvSpPr>
        <p:spPr>
          <a:xfrm>
            <a:off x="812118" y="627961"/>
            <a:ext cx="8322919" cy="369332"/>
          </a:xfrm>
          <a:prstGeom prst="rect">
            <a:avLst/>
          </a:prstGeom>
          <a:noFill/>
        </p:spPr>
        <p:txBody>
          <a:bodyPr wrap="none" rtlCol="0">
            <a:spAutoFit/>
          </a:bodyPr>
          <a:lstStyle/>
          <a:p>
            <a:r>
              <a:rPr lang="sv-SE" dirty="0"/>
              <a:t>Vi testar att skicka e-post till våra medlemmar i klubben. Blå meny &gt; Min klubb &gt; E-post </a:t>
            </a:r>
          </a:p>
        </p:txBody>
      </p:sp>
    </p:spTree>
    <p:extLst>
      <p:ext uri="{BB962C8B-B14F-4D97-AF65-F5344CB8AC3E}">
        <p14:creationId xmlns:p14="http://schemas.microsoft.com/office/powerpoint/2010/main" val="2983761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37C032A-57CC-2A67-DC3E-CE19526474ED}"/>
              </a:ext>
            </a:extLst>
          </p:cNvPr>
          <p:cNvPicPr>
            <a:picLocks noChangeAspect="1"/>
          </p:cNvPicPr>
          <p:nvPr/>
        </p:nvPicPr>
        <p:blipFill rotWithShape="1">
          <a:blip r:embed="rId2"/>
          <a:srcRect l="168" t="13012" r="1037" b="3293"/>
          <a:stretch/>
        </p:blipFill>
        <p:spPr>
          <a:xfrm>
            <a:off x="727113" y="1365498"/>
            <a:ext cx="9926198" cy="5255639"/>
          </a:xfrm>
          <a:prstGeom prst="rect">
            <a:avLst/>
          </a:prstGeom>
          <a:ln>
            <a:solidFill>
              <a:schemeClr val="accent1"/>
            </a:solidFill>
          </a:ln>
        </p:spPr>
      </p:pic>
      <p:sp>
        <p:nvSpPr>
          <p:cNvPr id="4" name="textruta 3">
            <a:extLst>
              <a:ext uri="{FF2B5EF4-FFF2-40B4-BE49-F238E27FC236}">
                <a16:creationId xmlns:a16="http://schemas.microsoft.com/office/drawing/2014/main" id="{86815FAB-A965-426F-3BD9-B0A6106F61AA}"/>
              </a:ext>
            </a:extLst>
          </p:cNvPr>
          <p:cNvSpPr txBox="1"/>
          <p:nvPr/>
        </p:nvSpPr>
        <p:spPr>
          <a:xfrm>
            <a:off x="727113" y="804231"/>
            <a:ext cx="4333687" cy="369332"/>
          </a:xfrm>
          <a:prstGeom prst="rect">
            <a:avLst/>
          </a:prstGeom>
          <a:noFill/>
        </p:spPr>
        <p:txBody>
          <a:bodyPr wrap="none" rtlCol="0">
            <a:spAutoFit/>
          </a:bodyPr>
          <a:lstStyle/>
          <a:p>
            <a:r>
              <a:rPr lang="sv-SE" dirty="0"/>
              <a:t>Vi utgår i detta fall från ett event i kalendern</a:t>
            </a:r>
          </a:p>
        </p:txBody>
      </p:sp>
    </p:spTree>
    <p:extLst>
      <p:ext uri="{BB962C8B-B14F-4D97-AF65-F5344CB8AC3E}">
        <p14:creationId xmlns:p14="http://schemas.microsoft.com/office/powerpoint/2010/main" val="103349645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598</Words>
  <Application>Microsoft Office PowerPoint</Application>
  <PresentationFormat>Bredbild</PresentationFormat>
  <Paragraphs>38</Paragraphs>
  <Slides>22</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22</vt:i4>
      </vt:variant>
    </vt:vector>
  </HeadingPairs>
  <TitlesOfParts>
    <vt:vector size="27" baseType="lpstr">
      <vt:lpstr>Arial</vt:lpstr>
      <vt:lpstr>Calibri</vt:lpstr>
      <vt:lpstr>Calibri Light</vt:lpstr>
      <vt:lpstr>Verdana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Ulf Andersson</dc:creator>
  <cp:lastModifiedBy>Ulf Andersson</cp:lastModifiedBy>
  <cp:revision>6</cp:revision>
  <dcterms:created xsi:type="dcterms:W3CDTF">2022-04-29T14:50:17Z</dcterms:created>
  <dcterms:modified xsi:type="dcterms:W3CDTF">2022-05-10T14:22:23Z</dcterms:modified>
</cp:coreProperties>
</file>