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9" r:id="rId5"/>
    <p:sldId id="270" r:id="rId6"/>
    <p:sldId id="268" r:id="rId7"/>
    <p:sldId id="258" r:id="rId8"/>
    <p:sldId id="257" r:id="rId9"/>
    <p:sldId id="261" r:id="rId10"/>
    <p:sldId id="259" r:id="rId11"/>
    <p:sldId id="260" r:id="rId12"/>
    <p:sldId id="263" r:id="rId13"/>
    <p:sldId id="262" r:id="rId14"/>
    <p:sldId id="267" r:id="rId15"/>
    <p:sldId id="256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E44661-A0B5-43D4-A3A7-F94619A69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511447-8342-4AB0-B070-32BD18CD7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D876B7-D280-42DE-A04A-5C6E99BC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01109F-0C8D-4609-A754-8B802368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37FFA2-E231-4A29-BF03-0C4A3923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271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C7CFE2-6B88-4C51-96D5-E01E39A2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20AF70B-D47A-47A9-B8B3-77C4D5ED5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F09CCE-85A2-426C-A0E5-98B2992D5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9B8AE3-DB37-4837-A994-C7E34D0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ACF11E-4233-4083-BB03-E36921A7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346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D72C435-0F49-4462-B714-C5C336138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F401FD0-0298-42FF-BA3B-EAA3C1F86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B64B4C-176E-4EC8-BB7A-57B87B91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27E985D-E7AD-444E-863E-B04F7E90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451B4F-AF82-4AC3-86C4-A521747A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F86FBB-DA74-4747-A6F8-63103F3E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79266B-253C-4931-8F27-0E45C5C51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BD4FD0-4780-46DB-9A7D-0AC42F07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F3E297F-1E0C-4235-9436-4715D237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5FDB32-C3FC-4A71-9590-D15747F3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154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375B62-144F-4066-BFF5-A3B51263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9E1A98A-82A1-4405-AEAB-E1C074C51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8BB820-DCAA-45E9-B4BF-7E9099E5B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D808EF-F528-46B2-8EDD-AF28AB16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5FF05-C718-4545-8A20-D6D58FF6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53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50FF8-4F48-4FCD-86CB-F303544F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C9C059-5A74-46C6-B97C-ECD14084F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8AA3F47-BBFD-4DB4-A97C-FAAE65A37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A29A846-F488-43B2-B7DA-3AA05E82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7C00845-F50C-4387-A3D3-42C10A00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09A45B5-3CC4-45D5-B178-4A5AA271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174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55E1E9-D061-41AF-9C1B-5BF61D6B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97ADF2-4CC2-4796-B287-77F8A548A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CDE727E-B12B-46F4-B90E-57FA4BE2E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7FCFF58-11A5-4F7C-94AC-0C7DE7288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F8ADC5-784F-46FD-B0F3-65428A135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C9A0EB4-9295-4E34-BC3F-7092860D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0F3FB00-7163-4316-A675-F6357610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2032E02-2C12-4C10-93AF-2D29AD29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643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71ACCE-C643-4D2E-A464-77FBF91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6680DAB-965D-4A02-9E6C-A55DBD37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20D98DB-CEE5-4754-BB3B-F6393EAC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B4BC9B-F77C-46C1-9B8E-448EEF61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145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361988-EDC1-49C6-9F2F-6346EAAB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CC013EE-2CE6-4F7B-835A-4B3FC236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A854930-5F8B-4F03-B481-E2B9CC06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6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AC61F7-A847-4F21-9B34-2DFD4D08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35BF57-861C-41F8-A53D-300B271F7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F48457A-8976-4A6F-AB94-874EC042A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8C3285F-7272-4226-9DC0-F9A32DDE3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0BBE3E7-1664-4D40-A5D1-31E13C5B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F30894E-AE56-4C75-B7F9-02D06F2B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262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E16271-026F-4181-B063-79CC3666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935F54C-782A-47F4-BB91-4FB3FC954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3F9702-B805-4986-A923-C10571438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6DF6C26-FC1C-4B9C-9A6A-E326AD87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BD750A2-6387-42F8-A1C3-6E5F0CC0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48160F-2E07-4442-A7BB-C797E018C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477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7932BA7-5C0E-43D7-85F9-76C24136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AB8CF8D-CAE5-4B37-A3B2-C68D4BD0A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5DA4B-B027-470E-96AC-B9A3AD408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BE51A-A177-44DE-8C50-8F2D6E579392}" type="datetimeFigureOut">
              <a:rPr lang="sv-SE" smtClean="0"/>
              <a:t>2022-04-22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F6FC70-0BB6-44DC-85E7-CA82EA728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F8B8E5-63C6-4DE9-98A7-6BB279891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4FC23-210C-4C12-889D-B7FB7E026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23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vanburrell.com/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.org/en/about-rotary/our-leaders/director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rotary.org/en/donate/recognitio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ulf@amil.s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B6920DB-448B-4BAF-9EC9-AC7B7BE16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944" y="0"/>
            <a:ext cx="6841586" cy="6821407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798DC413-F1A7-4523-8528-94E226636340}"/>
              </a:ext>
            </a:extLst>
          </p:cNvPr>
          <p:cNvSpPr/>
          <p:nvPr/>
        </p:nvSpPr>
        <p:spPr>
          <a:xfrm>
            <a:off x="7050024" y="2084832"/>
            <a:ext cx="3227832" cy="276148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875D0718-BC92-4601-98C5-1C45F6412722}"/>
              </a:ext>
            </a:extLst>
          </p:cNvPr>
          <p:cNvSpPr/>
          <p:nvPr/>
        </p:nvSpPr>
        <p:spPr>
          <a:xfrm>
            <a:off x="7526449" y="2468880"/>
            <a:ext cx="2322576" cy="19202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76C4782-0E0D-4A2C-89E3-9B17C750429D}"/>
              </a:ext>
            </a:extLst>
          </p:cNvPr>
          <p:cNvSpPr/>
          <p:nvPr/>
        </p:nvSpPr>
        <p:spPr>
          <a:xfrm>
            <a:off x="7965361" y="2953512"/>
            <a:ext cx="1444752" cy="9509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highlight>
                <a:srgbClr val="000000"/>
              </a:highlight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59BE17-35EC-48CA-8D81-9257C2446E19}"/>
              </a:ext>
            </a:extLst>
          </p:cNvPr>
          <p:cNvSpPr txBox="1"/>
          <p:nvPr/>
        </p:nvSpPr>
        <p:spPr>
          <a:xfrm>
            <a:off x="603504" y="886968"/>
            <a:ext cx="508902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Rotary</a:t>
            </a:r>
          </a:p>
          <a:p>
            <a:r>
              <a:rPr lang="sv-SE" sz="2400" b="1" dirty="0"/>
              <a:t>1,4 miljoner medlemmar, </a:t>
            </a:r>
            <a:r>
              <a:rPr lang="sv-SE" sz="2400" b="1" dirty="0" err="1"/>
              <a:t>inkl</a:t>
            </a:r>
            <a:r>
              <a:rPr lang="sv-SE" sz="2400" b="1" dirty="0"/>
              <a:t> Rotaract</a:t>
            </a:r>
          </a:p>
          <a:p>
            <a:r>
              <a:rPr lang="sv-SE" sz="2400" b="1" dirty="0"/>
              <a:t>46.000 klubbar</a:t>
            </a:r>
          </a:p>
          <a:p>
            <a:r>
              <a:rPr lang="sv-SE" sz="2400" b="1" dirty="0"/>
              <a:t>530 Distrikt</a:t>
            </a:r>
          </a:p>
          <a:p>
            <a:r>
              <a:rPr lang="sv-SE" sz="2400" b="1" dirty="0"/>
              <a:t>34 Zoner</a:t>
            </a:r>
          </a:p>
          <a:p>
            <a:endParaRPr lang="sv-SE" sz="2400" b="1" dirty="0"/>
          </a:p>
          <a:p>
            <a:r>
              <a:rPr lang="sv-SE" sz="2400" b="1" dirty="0"/>
              <a:t>samt The Rotary Foundation</a:t>
            </a:r>
          </a:p>
          <a:p>
            <a:endParaRPr lang="sv-SE" sz="2000" b="1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3075A92-414C-4E1E-B9F2-18000C849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70" y="3872401"/>
            <a:ext cx="1539331" cy="153487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27F02182-E754-46E7-A765-D5BB894EDA9B}"/>
              </a:ext>
            </a:extLst>
          </p:cNvPr>
          <p:cNvSpPr txBox="1"/>
          <p:nvPr/>
        </p:nvSpPr>
        <p:spPr>
          <a:xfrm>
            <a:off x="8259030" y="2651760"/>
            <a:ext cx="8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Distrikt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71F6725-FF5C-4995-B152-ED6713DF89EB}"/>
              </a:ext>
            </a:extLst>
          </p:cNvPr>
          <p:cNvSpPr txBox="1"/>
          <p:nvPr/>
        </p:nvSpPr>
        <p:spPr>
          <a:xfrm>
            <a:off x="8368074" y="2131552"/>
            <a:ext cx="53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Zon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2B16C9A-314E-4F38-886B-E37B21475159}"/>
              </a:ext>
            </a:extLst>
          </p:cNvPr>
          <p:cNvSpPr txBox="1"/>
          <p:nvPr/>
        </p:nvSpPr>
        <p:spPr>
          <a:xfrm>
            <a:off x="8368074" y="32204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Klubb</a:t>
            </a:r>
          </a:p>
        </p:txBody>
      </p:sp>
    </p:spTree>
    <p:extLst>
      <p:ext uri="{BB962C8B-B14F-4D97-AF65-F5344CB8AC3E}">
        <p14:creationId xmlns:p14="http://schemas.microsoft.com/office/powerpoint/2010/main" val="222408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23E8BFE1-F3AF-4F29-9BA9-953A7683E990}"/>
              </a:ext>
            </a:extLst>
          </p:cNvPr>
          <p:cNvSpPr txBox="1"/>
          <p:nvPr/>
        </p:nvSpPr>
        <p:spPr>
          <a:xfrm>
            <a:off x="637382" y="1165803"/>
            <a:ext cx="480745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sv-SE" b="1" dirty="0"/>
              <a:t>Rotary International</a:t>
            </a:r>
            <a:endParaRPr lang="sv-SE" dirty="0"/>
          </a:p>
          <a:p>
            <a:r>
              <a:rPr lang="sv-SE" dirty="0"/>
              <a:t>Avgift 2022-2023: US$ 72/medlem</a:t>
            </a:r>
          </a:p>
          <a:p>
            <a:r>
              <a:rPr lang="sv-SE" dirty="0"/>
              <a:t>Avgift 2023-2024: US$ 76/medlem</a:t>
            </a:r>
          </a:p>
          <a:p>
            <a:r>
              <a:rPr lang="sv-SE" dirty="0"/>
              <a:t>Avgift 2024-2025: US$ 79,5/medlem</a:t>
            </a:r>
          </a:p>
          <a:p>
            <a:r>
              <a:rPr lang="sv-SE" dirty="0"/>
              <a:t>Avgift 2025-2026: US$ 83/medlem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152C850-8E07-4040-9B2B-11ABF8D2F8B4}"/>
              </a:ext>
            </a:extLst>
          </p:cNvPr>
          <p:cNvSpPr txBox="1"/>
          <p:nvPr/>
        </p:nvSpPr>
        <p:spPr>
          <a:xfrm>
            <a:off x="6231337" y="1165803"/>
            <a:ext cx="550120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sv-SE" b="1" dirty="0"/>
              <a:t>Distrikt 2360 </a:t>
            </a:r>
            <a:r>
              <a:rPr lang="sv-SE" dirty="0"/>
              <a:t>(totalt 259 kr/medlem)</a:t>
            </a:r>
          </a:p>
          <a:p>
            <a:r>
              <a:rPr lang="sv-SE" dirty="0"/>
              <a:t>Distriktsavgift: 80 kr/medlem</a:t>
            </a:r>
          </a:p>
          <a:p>
            <a:r>
              <a:rPr lang="sv-SE" dirty="0"/>
              <a:t>Distriktskonferens: 40 kr/medlem</a:t>
            </a:r>
          </a:p>
          <a:p>
            <a:r>
              <a:rPr lang="sv-SE" dirty="0"/>
              <a:t>Rotarys ungdomsutbyte Sverige: 55 kr/medlem</a:t>
            </a:r>
          </a:p>
          <a:p>
            <a:r>
              <a:rPr lang="sv-SE" dirty="0"/>
              <a:t>Rotary Norden: 84 kr/medlem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848B2B2E-1832-45BB-A3E6-553BD7AD1AC8}"/>
              </a:ext>
            </a:extLst>
          </p:cNvPr>
          <p:cNvSpPr/>
          <p:nvPr/>
        </p:nvSpPr>
        <p:spPr>
          <a:xfrm>
            <a:off x="4209835" y="5432065"/>
            <a:ext cx="1481328" cy="832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Medlem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36ACAEFB-52A3-421B-B6C1-E3F1A8148D9B}"/>
              </a:ext>
            </a:extLst>
          </p:cNvPr>
          <p:cNvSpPr/>
          <p:nvPr/>
        </p:nvSpPr>
        <p:spPr>
          <a:xfrm>
            <a:off x="2610612" y="3869591"/>
            <a:ext cx="4740100" cy="9218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Klubben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52D2E22-D1CE-4562-9742-A4DFDA3B58B1}"/>
              </a:ext>
            </a:extLst>
          </p:cNvPr>
          <p:cNvSpPr txBox="1"/>
          <p:nvPr/>
        </p:nvSpPr>
        <p:spPr>
          <a:xfrm>
            <a:off x="8752011" y="3629172"/>
            <a:ext cx="232422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b="1" dirty="0"/>
              <a:t>Klubbens utgifter</a:t>
            </a:r>
          </a:p>
          <a:p>
            <a:r>
              <a:rPr lang="sv-SE" dirty="0"/>
              <a:t>Klubbprojekt</a:t>
            </a:r>
          </a:p>
          <a:p>
            <a:r>
              <a:rPr lang="sv-SE" dirty="0"/>
              <a:t>Klubbaktiviteter</a:t>
            </a:r>
          </a:p>
          <a:p>
            <a:r>
              <a:rPr lang="sv-SE" dirty="0"/>
              <a:t>Gåvor/stipendier</a:t>
            </a:r>
          </a:p>
          <a:p>
            <a:r>
              <a:rPr lang="sv-SE" dirty="0"/>
              <a:t>The Rotary Foundation</a:t>
            </a:r>
          </a:p>
          <a:p>
            <a:r>
              <a:rPr lang="sv-SE" dirty="0"/>
              <a:t>- End Polio </a:t>
            </a:r>
            <a:r>
              <a:rPr lang="sv-SE" dirty="0" err="1"/>
              <a:t>Now</a:t>
            </a: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C707FB5-0C8D-429E-9701-76C4DA42058E}"/>
              </a:ext>
            </a:extLst>
          </p:cNvPr>
          <p:cNvSpPr txBox="1"/>
          <p:nvPr/>
        </p:nvSpPr>
        <p:spPr>
          <a:xfrm>
            <a:off x="5516020" y="4990803"/>
            <a:ext cx="170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1000-1500 kr/år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C91F259-C242-4414-934D-18A23BF3DE2F}"/>
              </a:ext>
            </a:extLst>
          </p:cNvPr>
          <p:cNvSpPr txBox="1"/>
          <p:nvPr/>
        </p:nvSpPr>
        <p:spPr>
          <a:xfrm>
            <a:off x="2176159" y="321495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720-830 kr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A3B03FC-6830-42A1-AB65-E9DABA7774D6}"/>
              </a:ext>
            </a:extLst>
          </p:cNvPr>
          <p:cNvSpPr txBox="1"/>
          <p:nvPr/>
        </p:nvSpPr>
        <p:spPr>
          <a:xfrm>
            <a:off x="5371152" y="3229376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Ca 260 kr</a:t>
            </a:r>
          </a:p>
        </p:txBody>
      </p:sp>
      <p:sp>
        <p:nvSpPr>
          <p:cNvPr id="11" name="Pil: uppåt 10">
            <a:extLst>
              <a:ext uri="{FF2B5EF4-FFF2-40B4-BE49-F238E27FC236}">
                <a16:creationId xmlns:a16="http://schemas.microsoft.com/office/drawing/2014/main" id="{B67742C2-1109-4169-B312-C6593A50E512}"/>
              </a:ext>
            </a:extLst>
          </p:cNvPr>
          <p:cNvSpPr/>
          <p:nvPr/>
        </p:nvSpPr>
        <p:spPr>
          <a:xfrm>
            <a:off x="4456158" y="4835483"/>
            <a:ext cx="988682" cy="4527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il: uppåt 11">
            <a:extLst>
              <a:ext uri="{FF2B5EF4-FFF2-40B4-BE49-F238E27FC236}">
                <a16:creationId xmlns:a16="http://schemas.microsoft.com/office/drawing/2014/main" id="{B8039D9F-723E-4E09-BB20-9F205CE4C1ED}"/>
              </a:ext>
            </a:extLst>
          </p:cNvPr>
          <p:cNvSpPr/>
          <p:nvPr/>
        </p:nvSpPr>
        <p:spPr>
          <a:xfrm>
            <a:off x="3281934" y="2818031"/>
            <a:ext cx="640842" cy="9218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il: uppåt 12">
            <a:extLst>
              <a:ext uri="{FF2B5EF4-FFF2-40B4-BE49-F238E27FC236}">
                <a16:creationId xmlns:a16="http://schemas.microsoft.com/office/drawing/2014/main" id="{B51B21A4-3D79-4E92-969A-FD2BF1D6E303}"/>
              </a:ext>
            </a:extLst>
          </p:cNvPr>
          <p:cNvSpPr/>
          <p:nvPr/>
        </p:nvSpPr>
        <p:spPr>
          <a:xfrm>
            <a:off x="6368497" y="2984928"/>
            <a:ext cx="358140" cy="7549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il: höger 13">
            <a:extLst>
              <a:ext uri="{FF2B5EF4-FFF2-40B4-BE49-F238E27FC236}">
                <a16:creationId xmlns:a16="http://schemas.microsoft.com/office/drawing/2014/main" id="{CCD65F04-AF7D-4DA9-8A8A-EDCAAD00B1EF}"/>
              </a:ext>
            </a:extLst>
          </p:cNvPr>
          <p:cNvSpPr/>
          <p:nvPr/>
        </p:nvSpPr>
        <p:spPr>
          <a:xfrm flipV="1">
            <a:off x="7512437" y="4160519"/>
            <a:ext cx="830320" cy="311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D09B219E-C6F2-4FCD-9BF8-5C8703753F00}"/>
              </a:ext>
            </a:extLst>
          </p:cNvPr>
          <p:cNvSpPr txBox="1"/>
          <p:nvPr/>
        </p:nvSpPr>
        <p:spPr>
          <a:xfrm>
            <a:off x="1149477" y="5061844"/>
            <a:ext cx="156748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b="1" dirty="0"/>
              <a:t>Andra intäkter</a:t>
            </a:r>
          </a:p>
          <a:p>
            <a:r>
              <a:rPr lang="sv-SE" dirty="0"/>
              <a:t>Arrangemang</a:t>
            </a:r>
          </a:p>
          <a:p>
            <a:r>
              <a:rPr lang="sv-SE" dirty="0"/>
              <a:t>Lotterier</a:t>
            </a:r>
          </a:p>
          <a:p>
            <a:r>
              <a:rPr lang="sv-SE" dirty="0"/>
              <a:t>Insamling</a:t>
            </a:r>
          </a:p>
          <a:p>
            <a:r>
              <a:rPr lang="sv-SE" dirty="0"/>
              <a:t>Bot</a:t>
            </a:r>
          </a:p>
        </p:txBody>
      </p:sp>
      <p:sp>
        <p:nvSpPr>
          <p:cNvPr id="17" name="Pil: uppåt 16">
            <a:extLst>
              <a:ext uri="{FF2B5EF4-FFF2-40B4-BE49-F238E27FC236}">
                <a16:creationId xmlns:a16="http://schemas.microsoft.com/office/drawing/2014/main" id="{17602B02-0602-4946-B430-2A22FB33F53C}"/>
              </a:ext>
            </a:extLst>
          </p:cNvPr>
          <p:cNvSpPr/>
          <p:nvPr/>
        </p:nvSpPr>
        <p:spPr>
          <a:xfrm rot="2112583">
            <a:off x="2573829" y="4530511"/>
            <a:ext cx="278892" cy="5218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5405D56-6B8B-41D7-9419-560EB79B6C83}"/>
              </a:ext>
            </a:extLst>
          </p:cNvPr>
          <p:cNvSpPr txBox="1"/>
          <p:nvPr/>
        </p:nvSpPr>
        <p:spPr>
          <a:xfrm>
            <a:off x="1628733" y="4557318"/>
            <a:ext cx="91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varierar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27F769F9-B586-4654-8DF7-8FD68060B65A}"/>
              </a:ext>
            </a:extLst>
          </p:cNvPr>
          <p:cNvSpPr txBox="1"/>
          <p:nvPr/>
        </p:nvSpPr>
        <p:spPr>
          <a:xfrm>
            <a:off x="4034688" y="409165"/>
            <a:ext cx="2906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Vart går våra pengar?</a:t>
            </a:r>
          </a:p>
        </p:txBody>
      </p:sp>
    </p:spTree>
    <p:extLst>
      <p:ext uri="{BB962C8B-B14F-4D97-AF65-F5344CB8AC3E}">
        <p14:creationId xmlns:p14="http://schemas.microsoft.com/office/powerpoint/2010/main" val="3030702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2201C5F-0127-4A53-94C2-6B657D08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" y="809648"/>
            <a:ext cx="10500360" cy="589595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EC754D2-0B69-44C7-A2EF-07A6AA502ECD}"/>
              </a:ext>
            </a:extLst>
          </p:cNvPr>
          <p:cNvSpPr txBox="1"/>
          <p:nvPr/>
        </p:nvSpPr>
        <p:spPr>
          <a:xfrm>
            <a:off x="1581912" y="320040"/>
            <a:ext cx="55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Rotary International omsätter ca 180 miljoner US$ per år</a:t>
            </a:r>
          </a:p>
        </p:txBody>
      </p:sp>
    </p:spTree>
    <p:extLst>
      <p:ext uri="{BB962C8B-B14F-4D97-AF65-F5344CB8AC3E}">
        <p14:creationId xmlns:p14="http://schemas.microsoft.com/office/powerpoint/2010/main" val="419261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14F7DB9-32D1-4C77-91C8-3CBBAFC0C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196427"/>
            <a:ext cx="9073856" cy="594494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347B694-4442-418F-A867-70E74839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076" y="4599433"/>
            <a:ext cx="2703443" cy="104029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9BBA137-53AB-4610-9D0C-D8E201988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69" y="406739"/>
            <a:ext cx="2062141" cy="206214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502AFA1-D062-4FA3-930C-8FBB2A14179E}"/>
              </a:ext>
            </a:extLst>
          </p:cNvPr>
          <p:cNvSpPr txBox="1"/>
          <p:nvPr/>
        </p:nvSpPr>
        <p:spPr>
          <a:xfrm>
            <a:off x="391287" y="6292241"/>
            <a:ext cx="1140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Anställda inom Rotary International, ca 800, varav 525 i Evanston och 275 på regionala kontor utanför USA</a:t>
            </a:r>
          </a:p>
        </p:txBody>
      </p:sp>
    </p:spTree>
    <p:extLst>
      <p:ext uri="{BB962C8B-B14F-4D97-AF65-F5344CB8AC3E}">
        <p14:creationId xmlns:p14="http://schemas.microsoft.com/office/powerpoint/2010/main" val="389945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5286DAB-4ADE-44D5-8C91-FE263E2A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25" y="407160"/>
            <a:ext cx="7873075" cy="624576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BA4A4F6-1578-409E-AE13-7F51497D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069" y="917267"/>
            <a:ext cx="2097206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75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EA89C8-91A1-4F39-9875-E80EA606E307}"/>
              </a:ext>
            </a:extLst>
          </p:cNvPr>
          <p:cNvSpPr txBox="1"/>
          <p:nvPr/>
        </p:nvSpPr>
        <p:spPr>
          <a:xfrm>
            <a:off x="4224528" y="649224"/>
            <a:ext cx="157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Våra IT-system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CD59B8D-8D06-4519-AFCA-4249FBBBA61E}"/>
              </a:ext>
            </a:extLst>
          </p:cNvPr>
          <p:cNvSpPr txBox="1"/>
          <p:nvPr/>
        </p:nvSpPr>
        <p:spPr>
          <a:xfrm>
            <a:off x="591312" y="1495901"/>
            <a:ext cx="110093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ClubAdmin</a:t>
            </a:r>
            <a:r>
              <a:rPr lang="sv-SE" dirty="0"/>
              <a:t>, som vi har idag. Upphandlades 2013. Byggdes av en rotarian i Stockholm. Samarbetsavtal med SRS. Dela på utvecklingskostnader. Billigt! (20 kr/medlem) Snabbt oenigheter. SRS styrelse släppte aldrig IT frågan. Alla delar byggdes inte ut. Fyller inte dagens behov. Behöver bytas ut.</a:t>
            </a:r>
          </a:p>
          <a:p>
            <a:endParaRPr lang="sv-SE" dirty="0"/>
          </a:p>
          <a:p>
            <a:r>
              <a:rPr lang="sv-SE" b="1" dirty="0"/>
              <a:t>ClubRunner</a:t>
            </a:r>
            <a:r>
              <a:rPr lang="sv-SE" dirty="0"/>
              <a:t>, kanadensiskt klubbsystem. Bra. Uppfyller de funktioner som behövs. Medlemsregister, bra hemsida, överföring till My Rotary. Tar betalt per medlem, inklusive hedersmedlemmar. Lite dyrare system (85 kr/medlem, exklusive distriktsmodul). Ägs av ett kommersiellt bolag. Använder många underleverantörer. Medlemsdata lagras i USA.</a:t>
            </a:r>
          </a:p>
          <a:p>
            <a:endParaRPr lang="sv-SE" dirty="0"/>
          </a:p>
          <a:p>
            <a:r>
              <a:rPr lang="sv-SE" b="1" dirty="0"/>
              <a:t>Polaris</a:t>
            </a:r>
            <a:r>
              <a:rPr lang="sv-SE" dirty="0"/>
              <a:t>, schweiziskt klubb/distrikt/land system. Bra. Uppfyller de funktioner som behövs. Medlemsregister, bra hemsida, överföring till My Rotary. Tar betalt per enhet, klubb/distrikt. Något </a:t>
            </a:r>
            <a:r>
              <a:rPr lang="sv-SE" dirty="0" err="1"/>
              <a:t>billigaresystem</a:t>
            </a:r>
            <a:r>
              <a:rPr lang="sv-SE" dirty="0"/>
              <a:t> (65 kr/medlem, inklusive distriktsmodul). Ägt och drivs av Rotarydistrikten i Schweiz. Använder få underleverantörer. Medlemsdata lagras i Schweiz.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72B68DA9-1164-4A8A-B1AF-8DC4FEF3B5BE}"/>
              </a:ext>
            </a:extLst>
          </p:cNvPr>
          <p:cNvCxnSpPr/>
          <p:nvPr/>
        </p:nvCxnSpPr>
        <p:spPr>
          <a:xfrm>
            <a:off x="603504" y="5257800"/>
            <a:ext cx="10543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F0102800-7634-4BAC-AF1D-BA8F97E19751}"/>
              </a:ext>
            </a:extLst>
          </p:cNvPr>
          <p:cNvSpPr txBox="1"/>
          <p:nvPr/>
        </p:nvSpPr>
        <p:spPr>
          <a:xfrm>
            <a:off x="603504" y="5394960"/>
            <a:ext cx="9159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Ulla-Britt</a:t>
            </a:r>
            <a:r>
              <a:rPr lang="sv-SE" dirty="0"/>
              <a:t> föredrog ClubRunner</a:t>
            </a:r>
          </a:p>
          <a:p>
            <a:r>
              <a:rPr lang="sv-SE" b="1" dirty="0"/>
              <a:t>Lena</a:t>
            </a:r>
            <a:r>
              <a:rPr lang="sv-SE" dirty="0"/>
              <a:t> föredrog Polaris</a:t>
            </a:r>
          </a:p>
          <a:p>
            <a:r>
              <a:rPr lang="sv-SE" b="1" dirty="0"/>
              <a:t>Thomas</a:t>
            </a:r>
            <a:r>
              <a:rPr lang="sv-SE" dirty="0"/>
              <a:t> planerar för att vi skall ha bägge systemen. Klubben bestämmer, distriktet anpassar sig.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49410B-A57C-4F50-9492-50D68F5D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95" y="67196"/>
            <a:ext cx="2051304" cy="153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C0DA5A4-DD0E-4685-B550-8AF301482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3" y="978408"/>
            <a:ext cx="3681630" cy="446227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3324AF5-0045-4EAA-899B-A02ED273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96" y="978408"/>
            <a:ext cx="3121152" cy="468172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C490F2C-DE6E-4252-8BB2-FC8E591EB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5" y="978408"/>
            <a:ext cx="4083453" cy="478671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0F34C67-B58B-44F3-AE0D-C7379401E756}"/>
              </a:ext>
            </a:extLst>
          </p:cNvPr>
          <p:cNvSpPr txBox="1"/>
          <p:nvPr/>
        </p:nvSpPr>
        <p:spPr>
          <a:xfrm>
            <a:off x="340704" y="613383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5"/>
              </a:rPr>
              <a:t>https://www.evanburrell.com/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738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1450007-C82F-432A-8CDA-BC5576DB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12" y="556641"/>
            <a:ext cx="1418690" cy="189395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D549915-D61E-4BF9-B08F-EE232D51AE43}"/>
              </a:ext>
            </a:extLst>
          </p:cNvPr>
          <p:cNvSpPr txBox="1"/>
          <p:nvPr/>
        </p:nvSpPr>
        <p:spPr>
          <a:xfrm>
            <a:off x="2553462" y="556641"/>
            <a:ext cx="3542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Shekhar Mehta</a:t>
            </a:r>
          </a:p>
          <a:p>
            <a:r>
              <a:rPr lang="en-US" dirty="0"/>
              <a:t>President 2021-22</a:t>
            </a:r>
            <a:br>
              <a:rPr lang="en-US" dirty="0"/>
            </a:br>
            <a:r>
              <a:rPr lang="en-US" dirty="0"/>
              <a:t>Rotary Club of Calcutta-</a:t>
            </a:r>
            <a:r>
              <a:rPr lang="en-US" dirty="0" err="1"/>
              <a:t>Mahanagar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West Bengal, India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905332A-4CAE-4439-8123-B62F1EDE1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12" y="2557195"/>
            <a:ext cx="1418690" cy="189395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6FEFF2D-B9A1-4A21-A62B-33CABE1B95D4}"/>
              </a:ext>
            </a:extLst>
          </p:cNvPr>
          <p:cNvSpPr txBox="1"/>
          <p:nvPr/>
        </p:nvSpPr>
        <p:spPr>
          <a:xfrm>
            <a:off x="2553462" y="2651188"/>
            <a:ext cx="3472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Jennifer E. Jones</a:t>
            </a:r>
          </a:p>
          <a:p>
            <a:r>
              <a:rPr lang="en-US" dirty="0"/>
              <a:t>President 2022-23</a:t>
            </a:r>
          </a:p>
          <a:p>
            <a:r>
              <a:rPr lang="en-US" dirty="0"/>
              <a:t>Rotary Club of Windsor-Roseland</a:t>
            </a:r>
          </a:p>
          <a:p>
            <a:r>
              <a:rPr lang="en-US" dirty="0"/>
              <a:t>Ontario, Canada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7F70E28-9D7A-4DF1-9B96-3E63DE84E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356" y="538164"/>
            <a:ext cx="4825398" cy="123728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C80FD05-C60C-43A6-A683-82430FB38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356" y="2651188"/>
            <a:ext cx="4276342" cy="127365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ACC052-E870-4ACD-B0D3-53B8646CB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2" y="4658335"/>
            <a:ext cx="1418690" cy="204865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99CD4DB-EAC5-4D7F-87D6-782CF3B98168}"/>
              </a:ext>
            </a:extLst>
          </p:cNvPr>
          <p:cNvSpPr txBox="1"/>
          <p:nvPr/>
        </p:nvSpPr>
        <p:spPr>
          <a:xfrm>
            <a:off x="2553462" y="4658335"/>
            <a:ext cx="2670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Carl-Wilhelm Stenhammar</a:t>
            </a:r>
          </a:p>
          <a:p>
            <a:r>
              <a:rPr lang="sv-SE" dirty="0"/>
              <a:t>President </a:t>
            </a:r>
            <a:r>
              <a:rPr lang="sv-SE" dirty="0">
                <a:effectLst/>
              </a:rPr>
              <a:t>2005-2006</a:t>
            </a:r>
            <a:endParaRPr lang="sv-SE" dirty="0"/>
          </a:p>
          <a:p>
            <a:r>
              <a:rPr lang="sv-SE" dirty="0"/>
              <a:t>Göteborgs Rotaryklubb</a:t>
            </a:r>
          </a:p>
          <a:p>
            <a:r>
              <a:rPr lang="sv-SE" dirty="0"/>
              <a:t>Sweden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F8ED610-A54F-4D90-B551-C3B75013A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875" y="4658335"/>
            <a:ext cx="2518029" cy="1159991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1C6B88CB-201C-4C4E-B275-4E12E3AE66F0}"/>
              </a:ext>
            </a:extLst>
          </p:cNvPr>
          <p:cNvSpPr/>
          <p:nvPr/>
        </p:nvSpPr>
        <p:spPr>
          <a:xfrm>
            <a:off x="781811" y="2479845"/>
            <a:ext cx="10628378" cy="2048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92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C5D78F7-EEA9-44F3-907B-5E194488B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1827174"/>
            <a:ext cx="1390162" cy="16264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83BC006-FC57-4D5B-9E75-4F25B59918D1}"/>
              </a:ext>
            </a:extLst>
          </p:cNvPr>
          <p:cNvSpPr txBox="1"/>
          <p:nvPr/>
        </p:nvSpPr>
        <p:spPr>
          <a:xfrm>
            <a:off x="2616068" y="1827174"/>
            <a:ext cx="2513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Virpi</a:t>
            </a:r>
            <a:r>
              <a:rPr lang="en-US" dirty="0"/>
              <a:t> </a:t>
            </a:r>
            <a:r>
              <a:rPr lang="en-US" dirty="0" err="1"/>
              <a:t>Honkala</a:t>
            </a:r>
            <a:endParaRPr lang="en-US" dirty="0"/>
          </a:p>
          <a:p>
            <a:r>
              <a:rPr lang="en-US" dirty="0"/>
              <a:t>Director 2020-2022</a:t>
            </a:r>
          </a:p>
          <a:p>
            <a:r>
              <a:rPr lang="en-US" dirty="0"/>
              <a:t>Rotary Club of Raahe</a:t>
            </a:r>
          </a:p>
          <a:p>
            <a:r>
              <a:rPr lang="en-US" dirty="0"/>
              <a:t>Finland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C72FFAD-A828-469E-9BC6-959E35795E1A}"/>
              </a:ext>
            </a:extLst>
          </p:cNvPr>
          <p:cNvSpPr txBox="1"/>
          <p:nvPr/>
        </p:nvSpPr>
        <p:spPr>
          <a:xfrm>
            <a:off x="688874" y="469023"/>
            <a:ext cx="7821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Rotary International styrelse = President, President </a:t>
            </a:r>
            <a:r>
              <a:rPr lang="sv-SE" dirty="0" err="1"/>
              <a:t>elect</a:t>
            </a:r>
            <a:r>
              <a:rPr lang="sv-SE" dirty="0"/>
              <a:t> samt 17 Rotary Directors</a:t>
            </a:r>
          </a:p>
          <a:p>
            <a:r>
              <a:rPr lang="sv-SE" dirty="0">
                <a:hlinkClick r:id="rId3"/>
              </a:rPr>
              <a:t>https://www.rotary.org/en/about-rotary/our-leaders/directors</a:t>
            </a:r>
            <a:r>
              <a:rPr lang="sv-SE" dirty="0"/>
              <a:t> </a:t>
            </a:r>
          </a:p>
          <a:p>
            <a:r>
              <a:rPr lang="sv-SE" dirty="0"/>
              <a:t>Director för Zon 17-18, 2 års mandat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5F3D62C-E740-437F-8796-E82671AA777E}"/>
              </a:ext>
            </a:extLst>
          </p:cNvPr>
          <p:cNvSpPr txBox="1"/>
          <p:nvPr/>
        </p:nvSpPr>
        <p:spPr>
          <a:xfrm>
            <a:off x="2616068" y="3803904"/>
            <a:ext cx="2513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Lena J </a:t>
            </a:r>
            <a:r>
              <a:rPr lang="sv-SE" dirty="0" err="1"/>
              <a:t>Mjerskaug</a:t>
            </a:r>
            <a:endParaRPr lang="sv-SE" dirty="0"/>
          </a:p>
          <a:p>
            <a:r>
              <a:rPr lang="sv-SE" dirty="0"/>
              <a:t>Director 2022-2024</a:t>
            </a:r>
          </a:p>
          <a:p>
            <a:r>
              <a:rPr lang="sv-SE" dirty="0"/>
              <a:t>Rotary Club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Enebakk</a:t>
            </a:r>
            <a:endParaRPr lang="sv-SE" dirty="0"/>
          </a:p>
          <a:p>
            <a:r>
              <a:rPr lang="sv-SE" dirty="0"/>
              <a:t>Norge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C59D902-E737-4DC4-8DE7-7CFD5364F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74" y="3720106"/>
            <a:ext cx="1467053" cy="146705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6DA145C-D75D-4541-A1B8-CAAC219CC776}"/>
              </a:ext>
            </a:extLst>
          </p:cNvPr>
          <p:cNvSpPr txBox="1"/>
          <p:nvPr/>
        </p:nvSpPr>
        <p:spPr>
          <a:xfrm>
            <a:off x="7862316" y="1541746"/>
            <a:ext cx="3255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</a:rPr>
              <a:t>Zon 17 </a:t>
            </a:r>
            <a:r>
              <a:rPr lang="sv-SE" dirty="0"/>
              <a:t>(14 distrikt)</a:t>
            </a:r>
          </a:p>
          <a:p>
            <a:r>
              <a:rPr lang="sv-SE" dirty="0">
                <a:effectLst/>
              </a:rPr>
              <a:t>Finland, Estland,  Ryssland, Lettland, Sverige (8 distrikt)</a:t>
            </a:r>
          </a:p>
          <a:p>
            <a:r>
              <a:rPr lang="sv-SE" dirty="0">
                <a:effectLst/>
              </a:rPr>
              <a:t>1385, 1390, 1410, 1420, 1430, 2223</a:t>
            </a:r>
            <a:r>
              <a:rPr lang="sv-SE" dirty="0"/>
              <a:t>, </a:t>
            </a:r>
            <a:r>
              <a:rPr lang="sv-SE" dirty="0">
                <a:effectLst/>
              </a:rPr>
              <a:t>2320, 2330, 2340, 2350, 2370, 2380, 2400, 2410</a:t>
            </a:r>
          </a:p>
          <a:p>
            <a:r>
              <a:rPr lang="sv-SE" dirty="0">
                <a:solidFill>
                  <a:schemeClr val="accent1"/>
                </a:solidFill>
              </a:rPr>
              <a:t>22.744 medlemmar</a:t>
            </a:r>
            <a:endParaRPr lang="sv-SE" dirty="0">
              <a:solidFill>
                <a:schemeClr val="accent1"/>
              </a:solidFill>
              <a:effectLst/>
            </a:endParaRPr>
          </a:p>
          <a:p>
            <a:endParaRPr lang="sv-SE" b="1" dirty="0">
              <a:solidFill>
                <a:schemeClr val="accent1"/>
              </a:solidFill>
            </a:endParaRPr>
          </a:p>
          <a:p>
            <a:r>
              <a:rPr lang="sv-SE" b="1" dirty="0">
                <a:solidFill>
                  <a:schemeClr val="accent1"/>
                </a:solidFill>
              </a:rPr>
              <a:t>Zon 18 </a:t>
            </a:r>
            <a:r>
              <a:rPr lang="sv-SE" dirty="0"/>
              <a:t>(16 distrikt)</a:t>
            </a:r>
          </a:p>
          <a:p>
            <a:r>
              <a:rPr lang="sv-SE" dirty="0">
                <a:effectLst/>
              </a:rPr>
              <a:t>Island, Danmark, Norge, Litauen, Polen, Sverige (2 distrikt)</a:t>
            </a:r>
          </a:p>
          <a:p>
            <a:r>
              <a:rPr lang="sv-SE" dirty="0">
                <a:effectLst/>
              </a:rPr>
              <a:t>1360, 1440, 1450, 1461, 1462, 1470, 1480, 2231, 2250, 2260, 2275, 2290, 2305, 2310, </a:t>
            </a:r>
            <a:r>
              <a:rPr lang="sv-SE" b="1" dirty="0">
                <a:solidFill>
                  <a:schemeClr val="accent1"/>
                </a:solidFill>
                <a:effectLst/>
              </a:rPr>
              <a:t>2360</a:t>
            </a:r>
            <a:r>
              <a:rPr lang="sv-SE" dirty="0">
                <a:effectLst/>
              </a:rPr>
              <a:t>, 2390</a:t>
            </a:r>
          </a:p>
          <a:p>
            <a:r>
              <a:rPr lang="sv-SE" dirty="0">
                <a:solidFill>
                  <a:schemeClr val="accent1"/>
                </a:solidFill>
              </a:rPr>
              <a:t>26.770 medlemmar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09E1493-A55B-4EAC-B9A0-F647CE84C146}"/>
              </a:ext>
            </a:extLst>
          </p:cNvPr>
          <p:cNvSpPr txBox="1"/>
          <p:nvPr/>
        </p:nvSpPr>
        <p:spPr>
          <a:xfrm>
            <a:off x="935390" y="5778894"/>
            <a:ext cx="586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Vi kör varannan mandatperiod zon 17 och varannan zon 18</a:t>
            </a:r>
          </a:p>
          <a:p>
            <a:r>
              <a:rPr lang="sv-SE" dirty="0"/>
              <a:t>Innebär att vi bör ha en Direktor från vårt distrikt vart 60 år…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4409C29-740A-430F-9C97-533FC8D8A7C0}"/>
              </a:ext>
            </a:extLst>
          </p:cNvPr>
          <p:cNvSpPr/>
          <p:nvPr/>
        </p:nvSpPr>
        <p:spPr>
          <a:xfrm>
            <a:off x="594360" y="3593592"/>
            <a:ext cx="5294376" cy="19374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297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1B175534-B6D8-410D-8639-DE892B56F4A7}"/>
              </a:ext>
            </a:extLst>
          </p:cNvPr>
          <p:cNvSpPr txBox="1"/>
          <p:nvPr/>
        </p:nvSpPr>
        <p:spPr>
          <a:xfrm>
            <a:off x="669798" y="563803"/>
            <a:ext cx="9132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Board of Trustees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styrelse</a:t>
            </a:r>
            <a:r>
              <a:rPr lang="en-US" dirty="0"/>
              <a:t> </a:t>
            </a:r>
            <a:r>
              <a:rPr lang="en-US" dirty="0" err="1"/>
              <a:t>inom</a:t>
            </a:r>
            <a:r>
              <a:rPr lang="en-US" dirty="0"/>
              <a:t> The Rotary Foundation</a:t>
            </a:r>
          </a:p>
          <a:p>
            <a:r>
              <a:rPr lang="en-US" dirty="0" err="1"/>
              <a:t>Ordförande</a:t>
            </a:r>
            <a:r>
              <a:rPr lang="en-US" dirty="0"/>
              <a:t> plus 14 </a:t>
            </a:r>
            <a:r>
              <a:rPr lang="en-US" dirty="0" err="1"/>
              <a:t>ledamöter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styrelsen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fyra</a:t>
            </a:r>
            <a:r>
              <a:rPr lang="en-US" dirty="0"/>
              <a:t> </a:t>
            </a:r>
            <a:r>
              <a:rPr lang="en-US" dirty="0" err="1"/>
              <a:t>års</a:t>
            </a:r>
            <a:r>
              <a:rPr lang="en-US" dirty="0"/>
              <a:t> </a:t>
            </a:r>
            <a:r>
              <a:rPr lang="en-US" dirty="0" err="1"/>
              <a:t>mandat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6E7529D-68E9-433B-8C9F-F2DBFAAF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588" y="292608"/>
            <a:ext cx="1536325" cy="153632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BA1311F-03C1-4046-9F27-A6CE1068B3E8}"/>
              </a:ext>
            </a:extLst>
          </p:cNvPr>
          <p:cNvSpPr txBox="1"/>
          <p:nvPr/>
        </p:nvSpPr>
        <p:spPr>
          <a:xfrm>
            <a:off x="2094802" y="1191470"/>
            <a:ext cx="3054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Ian </a:t>
            </a:r>
            <a:r>
              <a:rPr lang="en-US" dirty="0" err="1"/>
              <a:t>Risley</a:t>
            </a:r>
            <a:endParaRPr lang="en-US" dirty="0"/>
          </a:p>
          <a:p>
            <a:r>
              <a:rPr lang="en-US" dirty="0"/>
              <a:t>Chair 2022-23</a:t>
            </a:r>
            <a:br>
              <a:rPr lang="en-US" dirty="0"/>
            </a:br>
            <a:r>
              <a:rPr lang="en-US" dirty="0"/>
              <a:t>Trustee 2019-2023</a:t>
            </a:r>
          </a:p>
          <a:p>
            <a:r>
              <a:rPr lang="en-US" dirty="0"/>
              <a:t>Rotary Club of Sandringham</a:t>
            </a:r>
            <a:br>
              <a:rPr lang="en-US" dirty="0"/>
            </a:br>
            <a:r>
              <a:rPr lang="en-US" dirty="0"/>
              <a:t>Victoria, Australia</a:t>
            </a:r>
            <a:br>
              <a:rPr lang="en-US" dirty="0"/>
            </a:br>
            <a:endParaRPr lang="en-U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32C7B9-ED18-4FCF-8E95-BDA478C51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7" y="2977800"/>
            <a:ext cx="1152658" cy="1417321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6B93024-9D02-4700-8194-228A2B76828B}"/>
              </a:ext>
            </a:extLst>
          </p:cNvPr>
          <p:cNvSpPr txBox="1"/>
          <p:nvPr/>
        </p:nvSpPr>
        <p:spPr>
          <a:xfrm>
            <a:off x="2073149" y="2977800"/>
            <a:ext cx="2310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 </a:t>
            </a:r>
            <a:r>
              <a:rPr lang="en-US" dirty="0" err="1"/>
              <a:t>Høyen</a:t>
            </a:r>
            <a:endParaRPr lang="en-US" dirty="0"/>
          </a:p>
          <a:p>
            <a:r>
              <a:rPr lang="en-US" dirty="0"/>
              <a:t>Trustee 2018-22</a:t>
            </a:r>
          </a:p>
          <a:p>
            <a:r>
              <a:rPr lang="en-US" dirty="0"/>
              <a:t>Rotary Club of </a:t>
            </a:r>
            <a:r>
              <a:rPr lang="en-US" dirty="0" err="1"/>
              <a:t>Aarup</a:t>
            </a:r>
            <a:endParaRPr lang="en-US" dirty="0"/>
          </a:p>
          <a:p>
            <a:r>
              <a:rPr lang="en-US" dirty="0"/>
              <a:t>Denmark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7B096DF-4FA0-4D50-B8A8-ACD97064D297}"/>
              </a:ext>
            </a:extLst>
          </p:cNvPr>
          <p:cNvSpPr txBox="1"/>
          <p:nvPr/>
        </p:nvSpPr>
        <p:spPr>
          <a:xfrm>
            <a:off x="5915374" y="1670453"/>
            <a:ext cx="6074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Omsätter ca 500 miljoner US$ per år</a:t>
            </a:r>
          </a:p>
          <a:p>
            <a:r>
              <a:rPr lang="sv-SE" dirty="0"/>
              <a:t>Varierar beroende på vad klubbar/medlemmar/andra sätter in.</a:t>
            </a:r>
          </a:p>
          <a:p>
            <a:r>
              <a:rPr lang="sv-SE" dirty="0"/>
              <a:t>Motsvarande 360 US$ per medlem.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0972189-0272-4250-BDDF-DACE929E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748" y="3577964"/>
            <a:ext cx="3172165" cy="302007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35319CE-C46D-4519-A184-E6A47DC21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98" y="4574875"/>
            <a:ext cx="1282209" cy="1496742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FFEDA2C-5257-4D5B-BD8B-AEAD34C46505}"/>
              </a:ext>
            </a:extLst>
          </p:cNvPr>
          <p:cNvSpPr txBox="1"/>
          <p:nvPr/>
        </p:nvSpPr>
        <p:spPr>
          <a:xfrm>
            <a:off x="2073149" y="4574875"/>
            <a:ext cx="28884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Holger </a:t>
            </a:r>
            <a:r>
              <a:rPr lang="sv-SE" dirty="0" err="1"/>
              <a:t>Knaak</a:t>
            </a:r>
            <a:endParaRPr lang="sv-SE" dirty="0"/>
          </a:p>
          <a:p>
            <a:r>
              <a:rPr lang="sv-SE" dirty="0" err="1"/>
              <a:t>Trustee</a:t>
            </a:r>
            <a:r>
              <a:rPr lang="sv-SE" dirty="0"/>
              <a:t> 2022-26</a:t>
            </a:r>
          </a:p>
          <a:p>
            <a:r>
              <a:rPr lang="en-US" sz="1800" dirty="0">
                <a:effectLst/>
              </a:rPr>
              <a:t>Rotary Club of </a:t>
            </a:r>
          </a:p>
          <a:p>
            <a:r>
              <a:rPr lang="en-US" sz="1800" dirty="0" err="1">
                <a:effectLst/>
              </a:rPr>
              <a:t>Herzogtum</a:t>
            </a:r>
            <a:r>
              <a:rPr lang="en-US" sz="1800" dirty="0">
                <a:effectLst/>
              </a:rPr>
              <a:t> Lauenburg-</a:t>
            </a:r>
            <a:r>
              <a:rPr lang="en-US" sz="1800" dirty="0" err="1">
                <a:effectLst/>
              </a:rPr>
              <a:t>Mölln</a:t>
            </a:r>
            <a:endParaRPr lang="en-US" dirty="0"/>
          </a:p>
          <a:p>
            <a:r>
              <a:rPr lang="en-US" sz="1800" dirty="0">
                <a:effectLst/>
              </a:rPr>
              <a:t>District 7545</a:t>
            </a:r>
            <a:br>
              <a:rPr lang="en-US" sz="1800" dirty="0">
                <a:effectLst/>
              </a:rPr>
            </a:br>
            <a:r>
              <a:rPr lang="en-US" sz="1800" dirty="0">
                <a:effectLst/>
              </a:rPr>
              <a:t>Germany</a:t>
            </a:r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CAF02B8-10A6-431F-AA39-3984D2B01FEA}"/>
              </a:ext>
            </a:extLst>
          </p:cNvPr>
          <p:cNvSpPr/>
          <p:nvPr/>
        </p:nvSpPr>
        <p:spPr>
          <a:xfrm>
            <a:off x="332039" y="4459129"/>
            <a:ext cx="4795572" cy="183173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D2B8090-298D-4C05-BE04-2DB0D7CB8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329" y="3082947"/>
            <a:ext cx="933420" cy="1207026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07D1766A-969D-42B7-9BDB-4ADD3BA24EBB}"/>
              </a:ext>
            </a:extLst>
          </p:cNvPr>
          <p:cNvSpPr txBox="1"/>
          <p:nvPr/>
        </p:nvSpPr>
        <p:spPr>
          <a:xfrm>
            <a:off x="8615505" y="381549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Ca 150 miljoner US$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BDAA3F3-1D4C-4C75-BC61-76B2FC5AFBD3}"/>
              </a:ext>
            </a:extLst>
          </p:cNvPr>
          <p:cNvSpPr txBox="1"/>
          <p:nvPr/>
        </p:nvSpPr>
        <p:spPr>
          <a:xfrm>
            <a:off x="5915374" y="269340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Ca 100 miljoner US$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7670667-3F63-40BA-89EA-C84801DBE101}"/>
              </a:ext>
            </a:extLst>
          </p:cNvPr>
          <p:cNvSpPr txBox="1"/>
          <p:nvPr/>
        </p:nvSpPr>
        <p:spPr>
          <a:xfrm>
            <a:off x="8615505" y="2693402"/>
            <a:ext cx="205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District</a:t>
            </a:r>
            <a:r>
              <a:rPr lang="sv-SE" dirty="0"/>
              <a:t> Grants, </a:t>
            </a:r>
          </a:p>
          <a:p>
            <a:r>
              <a:rPr lang="sv-SE" dirty="0"/>
              <a:t>ca 100 miljoner US$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090E06B3-FE29-44E6-A63B-5569D3C03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388" y="4764453"/>
            <a:ext cx="1603248" cy="1617627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6487D610-F35F-447E-A5E7-433073738563}"/>
              </a:ext>
            </a:extLst>
          </p:cNvPr>
          <p:cNvSpPr txBox="1"/>
          <p:nvPr/>
        </p:nvSpPr>
        <p:spPr>
          <a:xfrm>
            <a:off x="5923506" y="43951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Ca 100 miljoner US$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8B72AA84-9A3C-41D3-A9A8-535A05F05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14" y="1259089"/>
            <a:ext cx="1283743" cy="16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31CC58B-DF38-4010-BD4F-14F0C5F7A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45" y="778578"/>
            <a:ext cx="3462714" cy="115752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BA62934-8406-45F3-8F86-8FE3CE4A776D}"/>
              </a:ext>
            </a:extLst>
          </p:cNvPr>
          <p:cNvSpPr txBox="1"/>
          <p:nvPr/>
        </p:nvSpPr>
        <p:spPr>
          <a:xfrm>
            <a:off x="2324107" y="301752"/>
            <a:ext cx="525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I vissa länder är man stolt över vad man bidragit med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CFA07B-E9B7-411E-9415-E61B1D78F96C}"/>
              </a:ext>
            </a:extLst>
          </p:cNvPr>
          <p:cNvSpPr txBox="1"/>
          <p:nvPr/>
        </p:nvSpPr>
        <p:spPr>
          <a:xfrm>
            <a:off x="5034038" y="797510"/>
            <a:ext cx="356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PHF</a:t>
            </a:r>
          </a:p>
          <a:p>
            <a:r>
              <a:rPr lang="sv-SE" dirty="0"/>
              <a:t>Paul Harris </a:t>
            </a:r>
            <a:r>
              <a:rPr lang="sv-SE" dirty="0" err="1"/>
              <a:t>Fellow</a:t>
            </a:r>
            <a:r>
              <a:rPr lang="sv-SE" dirty="0"/>
              <a:t>, klubben eller </a:t>
            </a:r>
          </a:p>
          <a:p>
            <a:r>
              <a:rPr lang="sv-SE" dirty="0"/>
              <a:t>du själv har bidragit med 1.000 US$.</a:t>
            </a:r>
          </a:p>
          <a:p>
            <a:r>
              <a:rPr lang="sv-SE" dirty="0"/>
              <a:t>Upp till 9.000 US$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11FE3E3-F045-4A89-8245-F06BAC8273DD}"/>
              </a:ext>
            </a:extLst>
          </p:cNvPr>
          <p:cNvSpPr txBox="1"/>
          <p:nvPr/>
        </p:nvSpPr>
        <p:spPr>
          <a:xfrm>
            <a:off x="5014272" y="2091689"/>
            <a:ext cx="6094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Major Donor</a:t>
            </a:r>
          </a:p>
          <a:p>
            <a:r>
              <a:rPr lang="en-US" dirty="0"/>
              <a:t>    Level 1: $10,000 to $24,999</a:t>
            </a:r>
          </a:p>
          <a:p>
            <a:r>
              <a:rPr lang="en-US" dirty="0"/>
              <a:t>    Level 2: $25,000 to $49,999</a:t>
            </a:r>
          </a:p>
          <a:p>
            <a:r>
              <a:rPr lang="en-US" dirty="0"/>
              <a:t>    Level 3: $50,000 to $99,999</a:t>
            </a:r>
          </a:p>
          <a:p>
            <a:r>
              <a:rPr lang="en-US" dirty="0"/>
              <a:t>    Level 4: $100,000 to $249,999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67B251D-2C92-42A2-A68D-688A399F0235}"/>
              </a:ext>
            </a:extLst>
          </p:cNvPr>
          <p:cNvSpPr txBox="1"/>
          <p:nvPr/>
        </p:nvSpPr>
        <p:spPr>
          <a:xfrm>
            <a:off x="5014272" y="4047900"/>
            <a:ext cx="60944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Arch </a:t>
            </a:r>
            <a:r>
              <a:rPr lang="en-US" b="1" dirty="0" err="1"/>
              <a:t>Klumph</a:t>
            </a:r>
            <a:r>
              <a:rPr lang="en-US" b="1" dirty="0"/>
              <a:t> Society</a:t>
            </a:r>
          </a:p>
          <a:p>
            <a:r>
              <a:rPr lang="en-US" dirty="0"/>
              <a:t>    Trustees Circle: $250,000 to $499,999</a:t>
            </a:r>
          </a:p>
          <a:p>
            <a:r>
              <a:rPr lang="en-US" dirty="0"/>
              <a:t>    Chair’s Circle: $500,000 to $999,999</a:t>
            </a:r>
          </a:p>
          <a:p>
            <a:r>
              <a:rPr lang="en-US" dirty="0"/>
              <a:t>    Foundation Circle: $1,000,000 to $2,499,999</a:t>
            </a:r>
          </a:p>
          <a:p>
            <a:r>
              <a:rPr lang="en-US" dirty="0"/>
              <a:t>    Platinum Trustees Circle: $2,500,000 to $4,999,999</a:t>
            </a:r>
          </a:p>
          <a:p>
            <a:r>
              <a:rPr lang="en-US" dirty="0"/>
              <a:t>    Platinum Chair’s Circle: $5,000,000 to $9,999,999</a:t>
            </a:r>
          </a:p>
          <a:p>
            <a:r>
              <a:rPr lang="en-US" dirty="0"/>
              <a:t>    Platinum Foundation Circle: $10,000,000 and above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B56173A-112E-4CB5-BB61-08D130C22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497" y="671084"/>
            <a:ext cx="1542422" cy="153632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60A449A9-3ED7-4861-97F4-C8532D7CC297}"/>
              </a:ext>
            </a:extLst>
          </p:cNvPr>
          <p:cNvSpPr txBox="1"/>
          <p:nvPr/>
        </p:nvSpPr>
        <p:spPr>
          <a:xfrm>
            <a:off x="6773382" y="6186916"/>
            <a:ext cx="458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https://www.rotary.org/en/donate/recognition</a:t>
            </a:r>
            <a:r>
              <a:rPr lang="sv-SE" dirty="0"/>
              <a:t> 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0F2FEEB-AD51-4FE5-B862-C9616AB9F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4" y="2043594"/>
            <a:ext cx="1377882" cy="1313409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93F8AC5C-8EA4-45E6-8172-7F28A7EEE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609" y="2043594"/>
            <a:ext cx="3333750" cy="226695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FBCCF88-A4FA-416C-BAB1-AAC82039E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14" y="778578"/>
            <a:ext cx="1249124" cy="1157522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B810D8B8-00A2-4548-AFE5-AE7ADC5D0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75" y="4339780"/>
            <a:ext cx="3904984" cy="203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E504E6EC-D014-458A-94A4-7AFE6C242F07}"/>
              </a:ext>
            </a:extLst>
          </p:cNvPr>
          <p:cNvSpPr txBox="1"/>
          <p:nvPr/>
        </p:nvSpPr>
        <p:spPr>
          <a:xfrm>
            <a:off x="2125980" y="2569464"/>
            <a:ext cx="83439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accent1"/>
                </a:solidFill>
              </a:rPr>
              <a:t>Zon 18: </a:t>
            </a:r>
          </a:p>
          <a:p>
            <a:r>
              <a:rPr lang="sv-SE" sz="2000" dirty="0"/>
              <a:t>En Director, som sitter i RI styrelse (för båda zonerna)</a:t>
            </a:r>
          </a:p>
          <a:p>
            <a:r>
              <a:rPr lang="sv-SE" sz="2000" dirty="0"/>
              <a:t>En </a:t>
            </a:r>
            <a:r>
              <a:rPr lang="en-US" sz="2000" dirty="0">
                <a:effectLst/>
              </a:rPr>
              <a:t>TRUSTEE OF THE ROTARY FOUNDATION (för </a:t>
            </a:r>
            <a:r>
              <a:rPr lang="en-US" sz="2000" dirty="0" err="1">
                <a:effectLst/>
              </a:rPr>
              <a:t>båda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zonerna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inte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alltid</a:t>
            </a:r>
            <a:r>
              <a:rPr lang="en-US" sz="2000" dirty="0">
                <a:effectLst/>
              </a:rPr>
              <a:t>)</a:t>
            </a:r>
          </a:p>
          <a:p>
            <a:r>
              <a:rPr lang="sv-SE" sz="2000" dirty="0"/>
              <a:t>En Zonkoordinator, </a:t>
            </a:r>
          </a:p>
          <a:p>
            <a:r>
              <a:rPr lang="sv-SE" sz="2000" dirty="0"/>
              <a:t>Tre assisterande Zonkoordinatorer,</a:t>
            </a:r>
          </a:p>
          <a:p>
            <a:r>
              <a:rPr lang="sv-SE" sz="2000" dirty="0">
                <a:effectLst/>
              </a:rPr>
              <a:t>En PR koordinator</a:t>
            </a:r>
          </a:p>
          <a:p>
            <a:r>
              <a:rPr lang="sv-SE" sz="2000" dirty="0"/>
              <a:t>Två assisterande </a:t>
            </a:r>
            <a:r>
              <a:rPr lang="sv-SE" sz="2000" dirty="0">
                <a:effectLst/>
              </a:rPr>
              <a:t>PR koordinatorer</a:t>
            </a:r>
          </a:p>
          <a:p>
            <a:r>
              <a:rPr lang="en-US" sz="2000" dirty="0" err="1"/>
              <a:t>En</a:t>
            </a:r>
            <a:r>
              <a:rPr lang="en-US" sz="2000" dirty="0"/>
              <a:t> TRF </a:t>
            </a:r>
            <a:r>
              <a:rPr lang="sv-SE" sz="2000" dirty="0">
                <a:effectLst/>
              </a:rPr>
              <a:t>koordinator</a:t>
            </a:r>
          </a:p>
          <a:p>
            <a:r>
              <a:rPr lang="sv-SE" sz="2000" dirty="0">
                <a:effectLst/>
              </a:rPr>
              <a:t>Två assisterande </a:t>
            </a:r>
            <a:r>
              <a:rPr lang="en-US" sz="2000" dirty="0"/>
              <a:t>TRF </a:t>
            </a:r>
            <a:r>
              <a:rPr lang="sv-SE" sz="2000" dirty="0">
                <a:effectLst/>
              </a:rPr>
              <a:t>koordinatorer</a:t>
            </a:r>
          </a:p>
          <a:p>
            <a:r>
              <a:rPr lang="sv-SE" sz="2000" dirty="0"/>
              <a:t>En </a:t>
            </a:r>
            <a:r>
              <a:rPr lang="sv-SE" sz="2000" dirty="0">
                <a:effectLst/>
              </a:rPr>
              <a:t>END POLIO NOW koordinator</a:t>
            </a:r>
          </a:p>
          <a:p>
            <a:r>
              <a:rPr lang="sv-SE" sz="2000" dirty="0"/>
              <a:t>En </a:t>
            </a:r>
            <a:r>
              <a:rPr lang="sv-SE" sz="2000" dirty="0">
                <a:effectLst/>
              </a:rPr>
              <a:t>ENDOWMENT/MAJOR GIFTS ADVISER</a:t>
            </a:r>
          </a:p>
          <a:p>
            <a:endParaRPr lang="sv-SE" dirty="0">
              <a:effectLst/>
              <a:latin typeface="Arial" panose="020B0604020202020204" pitchFamily="34" charset="0"/>
            </a:endParaRPr>
          </a:p>
          <a:p>
            <a:r>
              <a:rPr lang="sv-SE" sz="2000" dirty="0"/>
              <a:t>Motsvarande på </a:t>
            </a:r>
            <a:r>
              <a:rPr lang="sv-SE" sz="2000" dirty="0">
                <a:solidFill>
                  <a:schemeClr val="accent1"/>
                </a:solidFill>
              </a:rPr>
              <a:t>Zon 17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8231A9A-486D-4BC1-AB78-E009E00D0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45" t="20800" r="23472" b="43067"/>
          <a:stretch/>
        </p:blipFill>
        <p:spPr>
          <a:xfrm>
            <a:off x="2633472" y="73152"/>
            <a:ext cx="5934456" cy="24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99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B94A0E20-3922-46E6-9514-B8E83F613C4A}"/>
              </a:ext>
            </a:extLst>
          </p:cNvPr>
          <p:cNvSpPr txBox="1"/>
          <p:nvPr/>
        </p:nvSpPr>
        <p:spPr>
          <a:xfrm>
            <a:off x="411479" y="204708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</a:rPr>
              <a:t>Distriktets DG kedja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D31FD22-091F-44F3-8BF8-3622D588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15" y="387884"/>
            <a:ext cx="1905000" cy="1905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5B4099E-5E95-417E-8D29-EBCF64A0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" y="667105"/>
            <a:ext cx="1267968" cy="164835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93BE767-1B13-4BF0-B250-36DA6BD5E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889" y="574040"/>
            <a:ext cx="1626098" cy="174142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B3838DB-3E1E-4E59-8426-D2CA485DE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261" y="410465"/>
            <a:ext cx="1426347" cy="190499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572737C-62E3-48A7-9E34-7914F4E35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051" y="328291"/>
            <a:ext cx="1426348" cy="1964593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75CDB8AD-32AD-49D7-99A5-6E16EE3072AA}"/>
              </a:ext>
            </a:extLst>
          </p:cNvPr>
          <p:cNvSpPr txBox="1"/>
          <p:nvPr/>
        </p:nvSpPr>
        <p:spPr>
          <a:xfrm>
            <a:off x="424207" y="2355896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Ulla-Britt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C00B2ED-6F00-44DA-8BEE-D6C0DEB157C2}"/>
              </a:ext>
            </a:extLst>
          </p:cNvPr>
          <p:cNvSpPr txBox="1"/>
          <p:nvPr/>
        </p:nvSpPr>
        <p:spPr>
          <a:xfrm>
            <a:off x="2385159" y="235589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Lena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35BCF11-6B28-48A3-ACBD-2225EE3F40C5}"/>
              </a:ext>
            </a:extLst>
          </p:cNvPr>
          <p:cNvSpPr txBox="1"/>
          <p:nvPr/>
        </p:nvSpPr>
        <p:spPr>
          <a:xfrm>
            <a:off x="4201915" y="234827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Thomas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E820F7F-D851-482E-8F1B-767B96129E82}"/>
              </a:ext>
            </a:extLst>
          </p:cNvPr>
          <p:cNvSpPr txBox="1"/>
          <p:nvPr/>
        </p:nvSpPr>
        <p:spPr>
          <a:xfrm>
            <a:off x="6233555" y="2355896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Stig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AFBBF52-E707-429B-AD13-2005862441F0}"/>
              </a:ext>
            </a:extLst>
          </p:cNvPr>
          <p:cNvSpPr txBox="1"/>
          <p:nvPr/>
        </p:nvSpPr>
        <p:spPr>
          <a:xfrm>
            <a:off x="8247074" y="237430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Lena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610BAE7-A4CE-4365-99CD-0636CB9C69E0}"/>
              </a:ext>
            </a:extLst>
          </p:cNvPr>
          <p:cNvSpPr txBox="1"/>
          <p:nvPr/>
        </p:nvSpPr>
        <p:spPr>
          <a:xfrm>
            <a:off x="263176" y="2949364"/>
            <a:ext cx="291071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</a:rPr>
              <a:t>60 klubbar</a:t>
            </a:r>
          </a:p>
          <a:p>
            <a:r>
              <a:rPr lang="sv-SE" dirty="0"/>
              <a:t>Ale</a:t>
            </a:r>
          </a:p>
          <a:p>
            <a:r>
              <a:rPr lang="sv-SE" dirty="0"/>
              <a:t>Alingsås</a:t>
            </a:r>
          </a:p>
          <a:p>
            <a:r>
              <a:rPr lang="sv-SE" dirty="0"/>
              <a:t>Alingsås-Nolhaga</a:t>
            </a:r>
          </a:p>
          <a:p>
            <a:r>
              <a:rPr lang="sv-SE" dirty="0"/>
              <a:t>Borås</a:t>
            </a:r>
          </a:p>
          <a:p>
            <a:r>
              <a:rPr lang="sv-SE" dirty="0"/>
              <a:t>Borås Viskan</a:t>
            </a:r>
          </a:p>
          <a:p>
            <a:r>
              <a:rPr lang="sv-SE" dirty="0">
                <a:solidFill>
                  <a:srgbClr val="FF0000"/>
                </a:solidFill>
              </a:rPr>
              <a:t>Borås Östra</a:t>
            </a:r>
          </a:p>
          <a:p>
            <a:r>
              <a:rPr lang="sv-SE" dirty="0"/>
              <a:t>Gothenburg International</a:t>
            </a:r>
          </a:p>
          <a:p>
            <a:r>
              <a:rPr lang="sv-SE" dirty="0"/>
              <a:t>Göteborg</a:t>
            </a:r>
          </a:p>
          <a:p>
            <a:r>
              <a:rPr lang="sv-SE" dirty="0"/>
              <a:t>Göteborg City</a:t>
            </a:r>
          </a:p>
          <a:p>
            <a:r>
              <a:rPr lang="sv-SE" dirty="0"/>
              <a:t>Göteborg Majorna Frölunda</a:t>
            </a:r>
          </a:p>
          <a:p>
            <a:r>
              <a:rPr lang="sv-SE" dirty="0"/>
              <a:t>Göteborg Älvstranden</a:t>
            </a:r>
          </a:p>
          <a:p>
            <a:r>
              <a:rPr lang="sv-SE" dirty="0"/>
              <a:t>Göteborg-Angered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C1D05910-B917-44F9-938B-713C84DDEBB0}"/>
              </a:ext>
            </a:extLst>
          </p:cNvPr>
          <p:cNvSpPr txBox="1"/>
          <p:nvPr/>
        </p:nvSpPr>
        <p:spPr>
          <a:xfrm>
            <a:off x="2998583" y="3217830"/>
            <a:ext cx="28346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Göteborg-Gamlestaden</a:t>
            </a:r>
          </a:p>
          <a:p>
            <a:r>
              <a:rPr lang="sv-SE" dirty="0"/>
              <a:t>Göteborg-Hovås</a:t>
            </a:r>
          </a:p>
          <a:p>
            <a:r>
              <a:rPr lang="sv-SE" dirty="0">
                <a:solidFill>
                  <a:srgbClr val="FF0000"/>
                </a:solidFill>
              </a:rPr>
              <a:t>Göteborg-Kronhuset</a:t>
            </a:r>
          </a:p>
          <a:p>
            <a:r>
              <a:rPr lang="sv-SE" dirty="0"/>
              <a:t>Göteborg-Kungsporten</a:t>
            </a:r>
          </a:p>
          <a:p>
            <a:r>
              <a:rPr lang="sv-SE" dirty="0"/>
              <a:t>Göteborg-Långedrag</a:t>
            </a:r>
          </a:p>
          <a:p>
            <a:r>
              <a:rPr lang="sv-SE" dirty="0"/>
              <a:t>Göteborg-Marieholm</a:t>
            </a:r>
          </a:p>
          <a:p>
            <a:r>
              <a:rPr lang="sv-SE" dirty="0"/>
              <a:t>Göteborg-Poseidon</a:t>
            </a:r>
          </a:p>
          <a:p>
            <a:r>
              <a:rPr lang="sv-SE" dirty="0"/>
              <a:t>Göteborg-Säve</a:t>
            </a:r>
          </a:p>
          <a:p>
            <a:r>
              <a:rPr lang="sv-SE" dirty="0"/>
              <a:t>Göteborg-Vinga</a:t>
            </a:r>
          </a:p>
          <a:p>
            <a:r>
              <a:rPr lang="sv-SE" dirty="0"/>
              <a:t>Göteborg-Örgryte</a:t>
            </a:r>
          </a:p>
          <a:p>
            <a:r>
              <a:rPr lang="sv-SE" dirty="0"/>
              <a:t>Kind</a:t>
            </a:r>
          </a:p>
          <a:p>
            <a:r>
              <a:rPr lang="sv-SE" dirty="0"/>
              <a:t>Kungsbacka City</a:t>
            </a:r>
          </a:p>
          <a:p>
            <a:endParaRPr lang="sv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E89B5063-48BF-4AB5-AD16-2C86F8D2AB87}"/>
              </a:ext>
            </a:extLst>
          </p:cNvPr>
          <p:cNvSpPr txBox="1"/>
          <p:nvPr/>
        </p:nvSpPr>
        <p:spPr>
          <a:xfrm>
            <a:off x="5390933" y="3213943"/>
            <a:ext cx="196566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Kungsbacka-Särö</a:t>
            </a:r>
          </a:p>
          <a:p>
            <a:r>
              <a:rPr lang="sv-SE" dirty="0"/>
              <a:t>Kungshamn</a:t>
            </a:r>
          </a:p>
          <a:p>
            <a:r>
              <a:rPr lang="sv-SE" dirty="0"/>
              <a:t>Kungälv</a:t>
            </a:r>
          </a:p>
          <a:p>
            <a:r>
              <a:rPr lang="sv-SE" dirty="0"/>
              <a:t>Kungälv-Marstrand</a:t>
            </a:r>
          </a:p>
          <a:p>
            <a:r>
              <a:rPr lang="sv-SE" dirty="0"/>
              <a:t>Landvetter-Råda</a:t>
            </a:r>
          </a:p>
          <a:p>
            <a:r>
              <a:rPr lang="sv-SE" dirty="0"/>
              <a:t>Lerum</a:t>
            </a:r>
          </a:p>
          <a:p>
            <a:r>
              <a:rPr lang="sv-SE" dirty="0"/>
              <a:t>Lerum Aspen</a:t>
            </a:r>
          </a:p>
          <a:p>
            <a:r>
              <a:rPr lang="sv-SE" dirty="0"/>
              <a:t>Ljungskile</a:t>
            </a:r>
          </a:p>
          <a:p>
            <a:r>
              <a:rPr lang="sv-SE" dirty="0"/>
              <a:t>Mark</a:t>
            </a:r>
          </a:p>
          <a:p>
            <a:r>
              <a:rPr lang="sv-SE" dirty="0"/>
              <a:t>Mark Kinnaborg</a:t>
            </a:r>
          </a:p>
          <a:p>
            <a:r>
              <a:rPr lang="sv-SE" dirty="0"/>
              <a:t>Mellerud</a:t>
            </a:r>
          </a:p>
          <a:p>
            <a:r>
              <a:rPr lang="sv-SE" dirty="0"/>
              <a:t>Munkedal</a:t>
            </a:r>
          </a:p>
          <a:p>
            <a:endParaRPr lang="sv-SE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60E5131-9B4B-4929-B93D-078B3A85A98A}"/>
              </a:ext>
            </a:extLst>
          </p:cNvPr>
          <p:cNvSpPr txBox="1"/>
          <p:nvPr/>
        </p:nvSpPr>
        <p:spPr>
          <a:xfrm>
            <a:off x="7356599" y="3226364"/>
            <a:ext cx="209948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Mölndal</a:t>
            </a:r>
          </a:p>
          <a:p>
            <a:r>
              <a:rPr lang="sv-SE" dirty="0"/>
              <a:t>Mölndal-Kållered</a:t>
            </a:r>
          </a:p>
          <a:p>
            <a:r>
              <a:rPr lang="sv-SE" dirty="0"/>
              <a:t>Orust</a:t>
            </a:r>
          </a:p>
          <a:p>
            <a:r>
              <a:rPr lang="sv-SE" dirty="0"/>
              <a:t>Partille</a:t>
            </a:r>
          </a:p>
          <a:p>
            <a:r>
              <a:rPr lang="sv-SE" dirty="0" err="1"/>
              <a:t>Stenungsund</a:t>
            </a:r>
            <a:endParaRPr lang="sv-SE" dirty="0"/>
          </a:p>
          <a:p>
            <a:r>
              <a:rPr lang="sv-SE" dirty="0"/>
              <a:t>Strömstad</a:t>
            </a:r>
          </a:p>
          <a:p>
            <a:r>
              <a:rPr lang="sv-SE" dirty="0"/>
              <a:t>Säffle</a:t>
            </a:r>
          </a:p>
          <a:p>
            <a:r>
              <a:rPr lang="sv-SE" dirty="0"/>
              <a:t>Tanum</a:t>
            </a:r>
          </a:p>
          <a:p>
            <a:r>
              <a:rPr lang="sv-SE" dirty="0"/>
              <a:t>Trollhättan</a:t>
            </a:r>
          </a:p>
          <a:p>
            <a:r>
              <a:rPr lang="sv-SE" dirty="0"/>
              <a:t>Uddevalla-Byfjorden</a:t>
            </a:r>
          </a:p>
          <a:p>
            <a:r>
              <a:rPr lang="sv-SE" dirty="0"/>
              <a:t>Uddevalla-Skansen</a:t>
            </a:r>
          </a:p>
          <a:p>
            <a:r>
              <a:rPr lang="sv-SE" dirty="0"/>
              <a:t>Ulricehamn</a:t>
            </a:r>
          </a:p>
          <a:p>
            <a:endParaRPr lang="sv-SE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3B4B5D9-9506-4F0C-901B-67FE9E4ADFB5}"/>
              </a:ext>
            </a:extLst>
          </p:cNvPr>
          <p:cNvSpPr txBox="1"/>
          <p:nvPr/>
        </p:nvSpPr>
        <p:spPr>
          <a:xfrm>
            <a:off x="9656048" y="3226364"/>
            <a:ext cx="231281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Varberg</a:t>
            </a:r>
          </a:p>
          <a:p>
            <a:r>
              <a:rPr lang="sv-SE" dirty="0"/>
              <a:t>Varberg </a:t>
            </a:r>
            <a:r>
              <a:rPr lang="sv-SE" dirty="0" err="1"/>
              <a:t>Bocksten</a:t>
            </a:r>
            <a:endParaRPr lang="sv-SE" dirty="0"/>
          </a:p>
          <a:p>
            <a:r>
              <a:rPr lang="sv-SE" dirty="0">
                <a:solidFill>
                  <a:srgbClr val="FF0000"/>
                </a:solidFill>
              </a:rPr>
              <a:t>Varberg-Getakärr</a:t>
            </a:r>
          </a:p>
          <a:p>
            <a:r>
              <a:rPr lang="sv-SE" dirty="0"/>
              <a:t>Vårgårda-Herrljunga</a:t>
            </a:r>
          </a:p>
          <a:p>
            <a:r>
              <a:rPr lang="sv-SE" dirty="0"/>
              <a:t>Vänersborg</a:t>
            </a:r>
          </a:p>
          <a:p>
            <a:r>
              <a:rPr lang="sv-SE" dirty="0"/>
              <a:t>Vänersborg-Aurora</a:t>
            </a:r>
          </a:p>
          <a:p>
            <a:r>
              <a:rPr lang="sv-SE" dirty="0"/>
              <a:t>Åmål</a:t>
            </a:r>
          </a:p>
          <a:p>
            <a:r>
              <a:rPr lang="sv-SE" dirty="0"/>
              <a:t>Åmål Tuppen</a:t>
            </a:r>
          </a:p>
          <a:p>
            <a:r>
              <a:rPr lang="sv-SE" dirty="0"/>
              <a:t>Öckeröarna</a:t>
            </a:r>
          </a:p>
          <a:p>
            <a:r>
              <a:rPr lang="sv-SE" dirty="0"/>
              <a:t>Göteborg-Poseidon RA</a:t>
            </a:r>
          </a:p>
          <a:p>
            <a:r>
              <a:rPr lang="sv-SE" dirty="0"/>
              <a:t>Borås RA</a:t>
            </a:r>
          </a:p>
          <a:p>
            <a:r>
              <a:rPr lang="sv-SE" dirty="0">
                <a:solidFill>
                  <a:srgbClr val="FF0000"/>
                </a:solidFill>
              </a:rPr>
              <a:t>Åmål Ugglan RA</a:t>
            </a:r>
          </a:p>
          <a:p>
            <a:endParaRPr lang="sv-SE" dirty="0"/>
          </a:p>
        </p:txBody>
      </p: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7B3950FB-50C8-43C7-BC82-BC03AAB282D1}"/>
              </a:ext>
            </a:extLst>
          </p:cNvPr>
          <p:cNvCxnSpPr>
            <a:cxnSpLocks/>
          </p:cNvCxnSpPr>
          <p:nvPr/>
        </p:nvCxnSpPr>
        <p:spPr>
          <a:xfrm>
            <a:off x="424207" y="2841214"/>
            <a:ext cx="10530305" cy="18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4BF8141F-3D36-4C61-B37D-BB0EC07E9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85" y="421295"/>
            <a:ext cx="2561489" cy="10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D4BBECA9-BE04-47A7-8C2D-EC4F7381A024}"/>
              </a:ext>
            </a:extLst>
          </p:cNvPr>
          <p:cNvSpPr txBox="1"/>
          <p:nvPr/>
        </p:nvSpPr>
        <p:spPr>
          <a:xfrm>
            <a:off x="243840" y="2268141"/>
            <a:ext cx="117043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</a:rPr>
              <a:t>Lagrådet</a:t>
            </a:r>
            <a:r>
              <a:rPr lang="sv-SE" dirty="0"/>
              <a:t>, </a:t>
            </a:r>
            <a:r>
              <a:rPr lang="sv-SE" b="1" dirty="0"/>
              <a:t>Council </a:t>
            </a:r>
            <a:r>
              <a:rPr lang="sv-SE" b="1" dirty="0" err="1"/>
              <a:t>of</a:t>
            </a:r>
            <a:r>
              <a:rPr lang="sv-SE" b="1" dirty="0"/>
              <a:t> </a:t>
            </a:r>
            <a:r>
              <a:rPr lang="sv-SE" b="1" dirty="0" err="1"/>
              <a:t>Legislation</a:t>
            </a:r>
            <a:r>
              <a:rPr lang="sv-SE" dirty="0"/>
              <a:t>, COL, är Rotarys beslutande organ för att ändra Rotarys konstitutionella dokument. Lagrådet sammanträder </a:t>
            </a:r>
            <a:r>
              <a:rPr lang="sv-SE" b="1" dirty="0"/>
              <a:t>vart tredje år </a:t>
            </a:r>
            <a:r>
              <a:rPr lang="sv-SE" dirty="0"/>
              <a:t>(9-14 april 2022) fysiskt i Chicago för att diskutera och rösta om föreslagna förändringar. </a:t>
            </a:r>
          </a:p>
          <a:p>
            <a:r>
              <a:rPr lang="sv-SE" dirty="0"/>
              <a:t>Varje distrikt utser en representant till Lagrådet. </a:t>
            </a:r>
          </a:p>
          <a:p>
            <a:r>
              <a:rPr lang="sv-SE" b="1" dirty="0"/>
              <a:t>Alla klubbar eller distrikt kan föreslå ändringar</a:t>
            </a:r>
            <a:r>
              <a:rPr lang="sv-SE" dirty="0"/>
              <a:t>. Förslag från klubbar och distrikt till Lagrådet 2022 skulle vara hos Rotary före den 31 december 2020. Ett års beredning av förslagen.</a:t>
            </a:r>
          </a:p>
          <a:p>
            <a:r>
              <a:rPr lang="sv-SE" dirty="0"/>
              <a:t>De förslag som antagits av Lagrådet (med majoritet) gäller och förs in i Procedurhandboken (The Manual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Procedure</a:t>
            </a:r>
            <a:r>
              <a:rPr lang="sv-SE" dirty="0"/>
              <a:t>) och andra dokument hösten efter Lagrådets möte.</a:t>
            </a:r>
          </a:p>
          <a:p>
            <a:endParaRPr lang="sv-SE" dirty="0"/>
          </a:p>
          <a:p>
            <a:r>
              <a:rPr lang="sv-SE" b="1" dirty="0" err="1">
                <a:solidFill>
                  <a:schemeClr val="accent1"/>
                </a:solidFill>
              </a:rPr>
              <a:t>Resolutionsrådet</a:t>
            </a:r>
            <a:r>
              <a:rPr lang="sv-SE" dirty="0"/>
              <a:t>, </a:t>
            </a:r>
            <a:r>
              <a:rPr lang="sv-SE" b="1" dirty="0"/>
              <a:t>Council </a:t>
            </a:r>
            <a:r>
              <a:rPr lang="sv-SE" b="1" dirty="0" err="1"/>
              <a:t>of</a:t>
            </a:r>
            <a:r>
              <a:rPr lang="sv-SE" b="1" dirty="0"/>
              <a:t> Resolution</a:t>
            </a:r>
            <a:r>
              <a:rPr lang="sv-SE" dirty="0"/>
              <a:t>, COR, är Lagrådets möten </a:t>
            </a:r>
            <a:r>
              <a:rPr lang="sv-SE" b="1" dirty="0"/>
              <a:t>varje höst </a:t>
            </a:r>
            <a:r>
              <a:rPr lang="sv-SE" dirty="0"/>
              <a:t>med förslag till förbättringar inom Rotary International och The Rotary Foundation. </a:t>
            </a:r>
          </a:p>
          <a:p>
            <a:r>
              <a:rPr lang="sv-SE" dirty="0"/>
              <a:t>Här kan man föreslå idéer mer fritt. Förslag från klubbar och distrikt till </a:t>
            </a:r>
            <a:r>
              <a:rPr lang="sv-SE" dirty="0" err="1"/>
              <a:t>resolutionsrådet</a:t>
            </a:r>
            <a:r>
              <a:rPr lang="sv-SE" dirty="0"/>
              <a:t> måste vara hos Rotary International före den 30 juni för att tas upp på rådet samma år. Fyra månaders beredning av förslagen.</a:t>
            </a:r>
          </a:p>
          <a:p>
            <a:r>
              <a:rPr lang="sv-SE" dirty="0" err="1"/>
              <a:t>Resolutionsrådet</a:t>
            </a:r>
            <a:r>
              <a:rPr lang="sv-SE" dirty="0"/>
              <a:t> röstar om förslag digitalt varje år i november.</a:t>
            </a:r>
          </a:p>
          <a:p>
            <a:r>
              <a:rPr lang="sv-SE" dirty="0"/>
              <a:t>Resolutionsrådets beslut är rådgivande och behandlas sedan av RI-styrelsen eller TRF-förvaltarna.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491F74E-64CF-4145-BD84-E7E58ACE5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0" y="342542"/>
            <a:ext cx="1211638" cy="171007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14DF37E-9030-4776-B04F-0355CD885696}"/>
              </a:ext>
            </a:extLst>
          </p:cNvPr>
          <p:cNvSpPr txBox="1"/>
          <p:nvPr/>
        </p:nvSpPr>
        <p:spPr>
          <a:xfrm>
            <a:off x="1847088" y="400960"/>
            <a:ext cx="3291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Ulf Andersson</a:t>
            </a:r>
          </a:p>
          <a:p>
            <a:r>
              <a:rPr lang="sv-SE" dirty="0"/>
              <a:t>Lagrådsrepresentant 2020-2023</a:t>
            </a:r>
          </a:p>
          <a:p>
            <a:r>
              <a:rPr lang="sv-SE" dirty="0"/>
              <a:t>PDG Distrikt 2360</a:t>
            </a:r>
          </a:p>
          <a:p>
            <a:r>
              <a:rPr lang="sv-SE" dirty="0"/>
              <a:t>Göteborg-Kronhuset Rotaryklubb</a:t>
            </a:r>
          </a:p>
        </p:txBody>
      </p:sp>
    </p:spTree>
    <p:extLst>
      <p:ext uri="{BB962C8B-B14F-4D97-AF65-F5344CB8AC3E}">
        <p14:creationId xmlns:p14="http://schemas.microsoft.com/office/powerpoint/2010/main" val="335594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56B1FC9-68C5-447B-9C4D-F0E7CF20FF81}"/>
              </a:ext>
            </a:extLst>
          </p:cNvPr>
          <p:cNvSpPr txBox="1"/>
          <p:nvPr/>
        </p:nvSpPr>
        <p:spPr>
          <a:xfrm>
            <a:off x="429768" y="502920"/>
            <a:ext cx="108630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Några nedslag från årets 94 förslag i Lagrådet 9-14 april 2022</a:t>
            </a:r>
          </a:p>
          <a:p>
            <a:endParaRPr lang="sv-SE" dirty="0"/>
          </a:p>
          <a:p>
            <a:r>
              <a:rPr lang="sv-SE" b="1" dirty="0"/>
              <a:t>22-30</a:t>
            </a:r>
            <a:r>
              <a:rPr lang="sv-SE" dirty="0"/>
              <a:t>: Vi hade med ett förslag från distriktet att låta en extern konsult göra en översyn av den centrala ledningsstrukturen och administrationen inom RI. Röstades ner med 321 Nej mot 152 Ja.</a:t>
            </a:r>
          </a:p>
          <a:p>
            <a:endParaRPr lang="sv-SE" dirty="0"/>
          </a:p>
          <a:p>
            <a:r>
              <a:rPr lang="sv-SE" b="1" dirty="0"/>
              <a:t>22-46</a:t>
            </a:r>
            <a:r>
              <a:rPr lang="sv-SE" dirty="0"/>
              <a:t>: Styrelsen hade lagt ett förslag på kraftigt ökade medlemsavgifter till RI. Röstades igenom med 285 Ja mot 205 Nej.</a:t>
            </a:r>
          </a:p>
          <a:p>
            <a:endParaRPr lang="sv-SE" dirty="0"/>
          </a:p>
          <a:p>
            <a:r>
              <a:rPr lang="sv-SE" b="1" dirty="0"/>
              <a:t>22-05</a:t>
            </a:r>
            <a:r>
              <a:rPr lang="sv-SE" dirty="0"/>
              <a:t>: Förslag att sattelitklubbarna skulle få välja namn själva istället för det formella ”Rotary </a:t>
            </a:r>
            <a:r>
              <a:rPr lang="sv-SE" dirty="0" err="1"/>
              <a:t>Satellite</a:t>
            </a:r>
            <a:r>
              <a:rPr lang="sv-SE" dirty="0"/>
              <a:t> Club </a:t>
            </a:r>
            <a:r>
              <a:rPr lang="sv-SE" dirty="0" err="1"/>
              <a:t>of</a:t>
            </a:r>
            <a:r>
              <a:rPr lang="sv-SE" dirty="0"/>
              <a:t>…” röstades ner med 281 Nej mot 212 Ja.</a:t>
            </a:r>
          </a:p>
          <a:p>
            <a:endParaRPr lang="sv-SE" dirty="0"/>
          </a:p>
          <a:p>
            <a:r>
              <a:rPr lang="sv-SE" b="1" dirty="0"/>
              <a:t>22-35</a:t>
            </a:r>
            <a:r>
              <a:rPr lang="sv-SE" dirty="0"/>
              <a:t>: Att ta bort kravet på att varje medlem skall ha en Rotary tidning röstades ner med 369 Nej mot 119 Ja.</a:t>
            </a:r>
          </a:p>
          <a:p>
            <a:endParaRPr lang="sv-SE" dirty="0"/>
          </a:p>
          <a:p>
            <a:r>
              <a:rPr lang="sv-SE" b="1" dirty="0"/>
              <a:t>22-39</a:t>
            </a:r>
            <a:r>
              <a:rPr lang="sv-SE" dirty="0"/>
              <a:t>: Styrelsen lade ett eget förslag för vilka permanenta kommittéer som skulle finnas. Antogs med 376 Ja mot 104 Nej. Därmed föll även förslagen på permanenta kommittéer för Ungdomsutbytet (22-40), </a:t>
            </a:r>
            <a:r>
              <a:rPr lang="sv-SE" dirty="0" err="1"/>
              <a:t>Interact</a:t>
            </a:r>
            <a:r>
              <a:rPr lang="sv-SE" dirty="0"/>
              <a:t> (22-41) och New Generations (22-94)</a:t>
            </a:r>
          </a:p>
          <a:p>
            <a:endParaRPr lang="sv-SE" dirty="0"/>
          </a:p>
          <a:p>
            <a:r>
              <a:rPr lang="sv-SE" dirty="0"/>
              <a:t>Kort sagt, vi röstade om smått och stort, intresserade är välkomna att ta del av alla handlingar. Skicka e-post till </a:t>
            </a:r>
            <a:r>
              <a:rPr lang="sv-SE" dirty="0">
                <a:hlinkClick r:id="rId2"/>
              </a:rPr>
              <a:t>ulf@amil.se</a:t>
            </a:r>
            <a:r>
              <a:rPr lang="sv-SE" dirty="0"/>
              <a:t>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0637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1386</Words>
  <Application>Microsoft Office PowerPoint</Application>
  <PresentationFormat>Bredbild</PresentationFormat>
  <Paragraphs>228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Ulf Andersson</dc:creator>
  <cp:lastModifiedBy>Ulf Andersson</cp:lastModifiedBy>
  <cp:revision>11</cp:revision>
  <dcterms:created xsi:type="dcterms:W3CDTF">2022-04-21T10:13:32Z</dcterms:created>
  <dcterms:modified xsi:type="dcterms:W3CDTF">2022-04-22T12:31:42Z</dcterms:modified>
</cp:coreProperties>
</file>