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2" r:id="rId2"/>
    <p:sldId id="256" r:id="rId3"/>
    <p:sldId id="295" r:id="rId4"/>
    <p:sldId id="287" r:id="rId5"/>
    <p:sldId id="258" r:id="rId6"/>
    <p:sldId id="259" r:id="rId7"/>
    <p:sldId id="270" r:id="rId8"/>
    <p:sldId id="283" r:id="rId9"/>
    <p:sldId id="271" r:id="rId10"/>
    <p:sldId id="294" r:id="rId11"/>
    <p:sldId id="272" r:id="rId12"/>
    <p:sldId id="274" r:id="rId13"/>
    <p:sldId id="281" r:id="rId14"/>
    <p:sldId id="275" r:id="rId15"/>
    <p:sldId id="293" r:id="rId16"/>
    <p:sldId id="284" r:id="rId17"/>
    <p:sldId id="282" r:id="rId18"/>
    <p:sldId id="306" r:id="rId19"/>
    <p:sldId id="276" r:id="rId20"/>
    <p:sldId id="279" r:id="rId21"/>
    <p:sldId id="285" r:id="rId22"/>
    <p:sldId id="278" r:id="rId23"/>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DEE9"/>
    <a:srgbClr val="B9D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6518A-4BD9-4955-B667-D48F9CE14463}" v="51" dt="2023-03-10T13:30:28.43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18"/>
  </p:normalViewPr>
  <p:slideViewPr>
    <p:cSldViewPr>
      <p:cViewPr>
        <p:scale>
          <a:sx n="88" d="100"/>
          <a:sy n="88" d="100"/>
        </p:scale>
        <p:origin x="604"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g Ottosson" userId="523da90b-0d7b-4d41-8239-b1dc9d187928" providerId="ADAL" clId="{FCB6518A-4BD9-4955-B667-D48F9CE14463}"/>
    <pc:docChg chg="custSel addSld delSld modSld">
      <pc:chgData name="Stig Ottosson" userId="523da90b-0d7b-4d41-8239-b1dc9d187928" providerId="ADAL" clId="{FCB6518A-4BD9-4955-B667-D48F9CE14463}" dt="2023-03-10T13:30:28.434" v="209" actId="478"/>
      <pc:docMkLst>
        <pc:docMk/>
      </pc:docMkLst>
      <pc:sldChg chg="addSp delSp modSp">
        <pc:chgData name="Stig Ottosson" userId="523da90b-0d7b-4d41-8239-b1dc9d187928" providerId="ADAL" clId="{FCB6518A-4BD9-4955-B667-D48F9CE14463}" dt="2023-03-10T13:30:28.434" v="209" actId="478"/>
        <pc:sldMkLst>
          <pc:docMk/>
          <pc:sldMk cId="2175707339" sldId="258"/>
        </pc:sldMkLst>
        <pc:picChg chg="add mod">
          <ac:chgData name="Stig Ottosson" userId="523da90b-0d7b-4d41-8239-b1dc9d187928" providerId="ADAL" clId="{FCB6518A-4BD9-4955-B667-D48F9CE14463}" dt="2023-03-10T13:20:44.827" v="200" actId="1076"/>
          <ac:picMkLst>
            <pc:docMk/>
            <pc:sldMk cId="2175707339" sldId="258"/>
            <ac:picMk id="7" creationId="{F96683DB-035E-D4AB-3A5F-5864898FCC74}"/>
          </ac:picMkLst>
        </pc:picChg>
        <pc:picChg chg="add mod">
          <ac:chgData name="Stig Ottosson" userId="523da90b-0d7b-4d41-8239-b1dc9d187928" providerId="ADAL" clId="{FCB6518A-4BD9-4955-B667-D48F9CE14463}" dt="2023-03-10T13:29:58.614" v="206" actId="1076"/>
          <ac:picMkLst>
            <pc:docMk/>
            <pc:sldMk cId="2175707339" sldId="258"/>
            <ac:picMk id="8" creationId="{FFA5F0FD-3774-1517-0D19-B6D82F2BCC16}"/>
          </ac:picMkLst>
        </pc:picChg>
        <pc:picChg chg="add del mod">
          <ac:chgData name="Stig Ottosson" userId="523da90b-0d7b-4d41-8239-b1dc9d187928" providerId="ADAL" clId="{FCB6518A-4BD9-4955-B667-D48F9CE14463}" dt="2023-03-10T13:30:28.434" v="209" actId="478"/>
          <ac:picMkLst>
            <pc:docMk/>
            <pc:sldMk cId="2175707339" sldId="258"/>
            <ac:picMk id="9" creationId="{5C956A4F-520A-D16C-A383-B567EEAA1B35}"/>
          </ac:picMkLst>
        </pc:picChg>
        <pc:picChg chg="add mod">
          <ac:chgData name="Stig Ottosson" userId="523da90b-0d7b-4d41-8239-b1dc9d187928" providerId="ADAL" clId="{FCB6518A-4BD9-4955-B667-D48F9CE14463}" dt="2023-03-10T13:30:12.232" v="208" actId="1076"/>
          <ac:picMkLst>
            <pc:docMk/>
            <pc:sldMk cId="2175707339" sldId="258"/>
            <ac:picMk id="2050" creationId="{9E8E12A8-FAF4-E4C1-8AFA-8FB4BDF9190F}"/>
          </ac:picMkLst>
        </pc:picChg>
      </pc:sldChg>
      <pc:sldChg chg="modSp mod">
        <pc:chgData name="Stig Ottosson" userId="523da90b-0d7b-4d41-8239-b1dc9d187928" providerId="ADAL" clId="{FCB6518A-4BD9-4955-B667-D48F9CE14463}" dt="2023-03-10T12:26:41.997" v="77" actId="20577"/>
        <pc:sldMkLst>
          <pc:docMk/>
          <pc:sldMk cId="4035243724" sldId="259"/>
        </pc:sldMkLst>
        <pc:spChg chg="mod">
          <ac:chgData name="Stig Ottosson" userId="523da90b-0d7b-4d41-8239-b1dc9d187928" providerId="ADAL" clId="{FCB6518A-4BD9-4955-B667-D48F9CE14463}" dt="2023-03-10T12:26:41.997" v="77" actId="20577"/>
          <ac:spMkLst>
            <pc:docMk/>
            <pc:sldMk cId="4035243724" sldId="259"/>
            <ac:spMk id="5" creationId="{B19F292A-EEC7-C3DA-60B6-2D9468F2E880}"/>
          </ac:spMkLst>
        </pc:spChg>
      </pc:sldChg>
      <pc:sldChg chg="modSp mod">
        <pc:chgData name="Stig Ottosson" userId="523da90b-0d7b-4d41-8239-b1dc9d187928" providerId="ADAL" clId="{FCB6518A-4BD9-4955-B667-D48F9CE14463}" dt="2023-03-10T12:27:51.637" v="91" actId="20577"/>
        <pc:sldMkLst>
          <pc:docMk/>
          <pc:sldMk cId="1580748924" sldId="270"/>
        </pc:sldMkLst>
        <pc:spChg chg="mod">
          <ac:chgData name="Stig Ottosson" userId="523da90b-0d7b-4d41-8239-b1dc9d187928" providerId="ADAL" clId="{FCB6518A-4BD9-4955-B667-D48F9CE14463}" dt="2023-03-10T12:27:51.637" v="91" actId="20577"/>
          <ac:spMkLst>
            <pc:docMk/>
            <pc:sldMk cId="1580748924" sldId="270"/>
            <ac:spMk id="8" creationId="{DD6F0C3E-2C48-A558-09B7-3F276F88563A}"/>
          </ac:spMkLst>
        </pc:spChg>
      </pc:sldChg>
      <pc:sldChg chg="del">
        <pc:chgData name="Stig Ottosson" userId="523da90b-0d7b-4d41-8239-b1dc9d187928" providerId="ADAL" clId="{FCB6518A-4BD9-4955-B667-D48F9CE14463}" dt="2023-03-10T12:34:03.651" v="108" actId="2696"/>
        <pc:sldMkLst>
          <pc:docMk/>
          <pc:sldMk cId="4108339642" sldId="277"/>
        </pc:sldMkLst>
      </pc:sldChg>
      <pc:sldChg chg="addSp modSp mod">
        <pc:chgData name="Stig Ottosson" userId="523da90b-0d7b-4d41-8239-b1dc9d187928" providerId="ADAL" clId="{FCB6518A-4BD9-4955-B667-D48F9CE14463}" dt="2023-03-10T09:26:55.609" v="53" actId="207"/>
        <pc:sldMkLst>
          <pc:docMk/>
          <pc:sldMk cId="4124555264" sldId="282"/>
        </pc:sldMkLst>
        <pc:spChg chg="mod">
          <ac:chgData name="Stig Ottosson" userId="523da90b-0d7b-4d41-8239-b1dc9d187928" providerId="ADAL" clId="{FCB6518A-4BD9-4955-B667-D48F9CE14463}" dt="2023-03-10T09:26:55.609" v="53" actId="207"/>
          <ac:spMkLst>
            <pc:docMk/>
            <pc:sldMk cId="4124555264" sldId="282"/>
            <ac:spMk id="8" creationId="{BE23F990-89F4-AD9B-8E32-9F330685ACCE}"/>
          </ac:spMkLst>
        </pc:spChg>
        <pc:spChg chg="mod">
          <ac:chgData name="Stig Ottosson" userId="523da90b-0d7b-4d41-8239-b1dc9d187928" providerId="ADAL" clId="{FCB6518A-4BD9-4955-B667-D48F9CE14463}" dt="2023-03-10T09:25:10.259" v="45" actId="1076"/>
          <ac:spMkLst>
            <pc:docMk/>
            <pc:sldMk cId="4124555264" sldId="282"/>
            <ac:spMk id="10" creationId="{0248C728-2CA6-3FD2-6A05-DB3F0D69E3D0}"/>
          </ac:spMkLst>
        </pc:spChg>
        <pc:picChg chg="add mod">
          <ac:chgData name="Stig Ottosson" userId="523da90b-0d7b-4d41-8239-b1dc9d187928" providerId="ADAL" clId="{FCB6518A-4BD9-4955-B667-D48F9CE14463}" dt="2023-03-10T09:25:04.132" v="44" actId="1076"/>
          <ac:picMkLst>
            <pc:docMk/>
            <pc:sldMk cId="4124555264" sldId="282"/>
            <ac:picMk id="2" creationId="{9FC0B46F-E458-2768-7190-35CE2F40FB2F}"/>
          </ac:picMkLst>
        </pc:picChg>
      </pc:sldChg>
      <pc:sldChg chg="modSp mod">
        <pc:chgData name="Stig Ottosson" userId="523da90b-0d7b-4d41-8239-b1dc9d187928" providerId="ADAL" clId="{FCB6518A-4BD9-4955-B667-D48F9CE14463}" dt="2023-03-10T12:32:07.828" v="107" actId="20577"/>
        <pc:sldMkLst>
          <pc:docMk/>
          <pc:sldMk cId="1901382290" sldId="283"/>
        </pc:sldMkLst>
        <pc:spChg chg="mod">
          <ac:chgData name="Stig Ottosson" userId="523da90b-0d7b-4d41-8239-b1dc9d187928" providerId="ADAL" clId="{FCB6518A-4BD9-4955-B667-D48F9CE14463}" dt="2023-03-10T12:32:07.828" v="107" actId="20577"/>
          <ac:spMkLst>
            <pc:docMk/>
            <pc:sldMk cId="1901382290" sldId="283"/>
            <ac:spMk id="7" creationId="{46460360-8E47-25C6-EBB9-F90544008BAC}"/>
          </ac:spMkLst>
        </pc:spChg>
      </pc:sldChg>
      <pc:sldChg chg="modSp mod">
        <pc:chgData name="Stig Ottosson" userId="523da90b-0d7b-4d41-8239-b1dc9d187928" providerId="ADAL" clId="{FCB6518A-4BD9-4955-B667-D48F9CE14463}" dt="2023-03-10T09:27:04.043" v="54" actId="1076"/>
        <pc:sldMkLst>
          <pc:docMk/>
          <pc:sldMk cId="292855279" sldId="284"/>
        </pc:sldMkLst>
        <pc:spChg chg="mod">
          <ac:chgData name="Stig Ottosson" userId="523da90b-0d7b-4d41-8239-b1dc9d187928" providerId="ADAL" clId="{FCB6518A-4BD9-4955-B667-D48F9CE14463}" dt="2023-03-10T09:27:04.043" v="54" actId="1076"/>
          <ac:spMkLst>
            <pc:docMk/>
            <pc:sldMk cId="292855279" sldId="284"/>
            <ac:spMk id="2" creationId="{62EF8BD7-ECAC-C2EB-499B-A0A0CCA09413}"/>
          </ac:spMkLst>
        </pc:spChg>
      </pc:sldChg>
      <pc:sldChg chg="addSp delSp modSp mod">
        <pc:chgData name="Stig Ottosson" userId="523da90b-0d7b-4d41-8239-b1dc9d187928" providerId="ADAL" clId="{FCB6518A-4BD9-4955-B667-D48F9CE14463}" dt="2023-03-10T13:15:27.972" v="181" actId="1076"/>
        <pc:sldMkLst>
          <pc:docMk/>
          <pc:sldMk cId="2097846292" sldId="285"/>
        </pc:sldMkLst>
        <pc:spChg chg="mod">
          <ac:chgData name="Stig Ottosson" userId="523da90b-0d7b-4d41-8239-b1dc9d187928" providerId="ADAL" clId="{FCB6518A-4BD9-4955-B667-D48F9CE14463}" dt="2023-03-10T13:11:33.154" v="167" actId="14100"/>
          <ac:spMkLst>
            <pc:docMk/>
            <pc:sldMk cId="2097846292" sldId="285"/>
            <ac:spMk id="5" creationId="{DECAB7F9-6829-5B48-7C8E-0719D3326605}"/>
          </ac:spMkLst>
        </pc:spChg>
        <pc:spChg chg="del">
          <ac:chgData name="Stig Ottosson" userId="523da90b-0d7b-4d41-8239-b1dc9d187928" providerId="ADAL" clId="{FCB6518A-4BD9-4955-B667-D48F9CE14463}" dt="2023-03-10T12:34:25.413" v="110" actId="478"/>
          <ac:spMkLst>
            <pc:docMk/>
            <pc:sldMk cId="2097846292" sldId="285"/>
            <ac:spMk id="7" creationId="{F79C8E81-F3DE-BAB0-734B-7BAB71CBD665}"/>
          </ac:spMkLst>
        </pc:spChg>
        <pc:spChg chg="del">
          <ac:chgData name="Stig Ottosson" userId="523da90b-0d7b-4d41-8239-b1dc9d187928" providerId="ADAL" clId="{FCB6518A-4BD9-4955-B667-D48F9CE14463}" dt="2023-03-10T12:34:32.981" v="112" actId="478"/>
          <ac:spMkLst>
            <pc:docMk/>
            <pc:sldMk cId="2097846292" sldId="285"/>
            <ac:spMk id="10" creationId="{814F993B-82C1-BCEB-3167-DC10F6555975}"/>
          </ac:spMkLst>
        </pc:spChg>
        <pc:picChg chg="del">
          <ac:chgData name="Stig Ottosson" userId="523da90b-0d7b-4d41-8239-b1dc9d187928" providerId="ADAL" clId="{FCB6518A-4BD9-4955-B667-D48F9CE14463}" dt="2023-03-10T12:34:21.124" v="109" actId="478"/>
          <ac:picMkLst>
            <pc:docMk/>
            <pc:sldMk cId="2097846292" sldId="285"/>
            <ac:picMk id="8" creationId="{22A3B330-0C47-EC16-6D0A-089897778399}"/>
          </ac:picMkLst>
        </pc:picChg>
        <pc:picChg chg="del">
          <ac:chgData name="Stig Ottosson" userId="523da90b-0d7b-4d41-8239-b1dc9d187928" providerId="ADAL" clId="{FCB6518A-4BD9-4955-B667-D48F9CE14463}" dt="2023-03-10T12:34:29.111" v="111" actId="478"/>
          <ac:picMkLst>
            <pc:docMk/>
            <pc:sldMk cId="2097846292" sldId="285"/>
            <ac:picMk id="9" creationId="{9F6DF569-8C5C-AB7A-A90D-E22F2DD5EB68}"/>
          </ac:picMkLst>
        </pc:picChg>
        <pc:picChg chg="add mod">
          <ac:chgData name="Stig Ottosson" userId="523da90b-0d7b-4d41-8239-b1dc9d187928" providerId="ADAL" clId="{FCB6518A-4BD9-4955-B667-D48F9CE14463}" dt="2023-03-10T13:15:27.972" v="181" actId="1076"/>
          <ac:picMkLst>
            <pc:docMk/>
            <pc:sldMk cId="2097846292" sldId="285"/>
            <ac:picMk id="11" creationId="{59174D45-F3FC-2BA9-9176-6D5FFECD0770}"/>
          </ac:picMkLst>
        </pc:picChg>
        <pc:picChg chg="add mod">
          <ac:chgData name="Stig Ottosson" userId="523da90b-0d7b-4d41-8239-b1dc9d187928" providerId="ADAL" clId="{FCB6518A-4BD9-4955-B667-D48F9CE14463}" dt="2023-03-10T13:15:18.368" v="179" actId="1076"/>
          <ac:picMkLst>
            <pc:docMk/>
            <pc:sldMk cId="2097846292" sldId="285"/>
            <ac:picMk id="1028" creationId="{78391524-19D7-FA0E-FE32-13E9BF67715C}"/>
          </ac:picMkLst>
        </pc:picChg>
      </pc:sldChg>
      <pc:sldChg chg="del">
        <pc:chgData name="Stig Ottosson" userId="523da90b-0d7b-4d41-8239-b1dc9d187928" providerId="ADAL" clId="{FCB6518A-4BD9-4955-B667-D48F9CE14463}" dt="2023-03-10T13:16:45.855" v="182" actId="2696"/>
        <pc:sldMkLst>
          <pc:docMk/>
          <pc:sldMk cId="2999424215" sldId="290"/>
        </pc:sldMkLst>
      </pc:sldChg>
      <pc:sldChg chg="del">
        <pc:chgData name="Stig Ottosson" userId="523da90b-0d7b-4d41-8239-b1dc9d187928" providerId="ADAL" clId="{FCB6518A-4BD9-4955-B667-D48F9CE14463}" dt="2023-03-10T09:24:05.524" v="39" actId="2696"/>
        <pc:sldMkLst>
          <pc:docMk/>
          <pc:sldMk cId="3380495142" sldId="291"/>
        </pc:sldMkLst>
      </pc:sldChg>
      <pc:sldChg chg="modSp mod">
        <pc:chgData name="Stig Ottosson" userId="523da90b-0d7b-4d41-8239-b1dc9d187928" providerId="ADAL" clId="{FCB6518A-4BD9-4955-B667-D48F9CE14463}" dt="2023-03-10T09:06:17.358" v="37" actId="20577"/>
        <pc:sldMkLst>
          <pc:docMk/>
          <pc:sldMk cId="3456330645" sldId="293"/>
        </pc:sldMkLst>
        <pc:spChg chg="mod">
          <ac:chgData name="Stig Ottosson" userId="523da90b-0d7b-4d41-8239-b1dc9d187928" providerId="ADAL" clId="{FCB6518A-4BD9-4955-B667-D48F9CE14463}" dt="2023-03-10T09:05:10.800" v="1" actId="1076"/>
          <ac:spMkLst>
            <pc:docMk/>
            <pc:sldMk cId="3456330645" sldId="293"/>
            <ac:spMk id="16" creationId="{DF52045A-B294-E6AC-FC36-2264BA02F315}"/>
          </ac:spMkLst>
        </pc:spChg>
        <pc:spChg chg="mod">
          <ac:chgData name="Stig Ottosson" userId="523da90b-0d7b-4d41-8239-b1dc9d187928" providerId="ADAL" clId="{FCB6518A-4BD9-4955-B667-D48F9CE14463}" dt="2023-03-10T09:06:17.358" v="37" actId="20577"/>
          <ac:spMkLst>
            <pc:docMk/>
            <pc:sldMk cId="3456330645" sldId="293"/>
            <ac:spMk id="31" creationId="{2B948D08-DC71-EA5C-AAF4-B629DA12FC10}"/>
          </ac:spMkLst>
        </pc:spChg>
        <pc:grpChg chg="mod">
          <ac:chgData name="Stig Ottosson" userId="523da90b-0d7b-4d41-8239-b1dc9d187928" providerId="ADAL" clId="{FCB6518A-4BD9-4955-B667-D48F9CE14463}" dt="2023-03-10T09:05:22.330" v="2" actId="1076"/>
          <ac:grpSpMkLst>
            <pc:docMk/>
            <pc:sldMk cId="3456330645" sldId="293"/>
            <ac:grpSpMk id="30" creationId="{B07AC5C6-2083-E068-4EAE-5DDE6F574BA2}"/>
          </ac:grpSpMkLst>
        </pc:grpChg>
      </pc:sldChg>
      <pc:sldChg chg="addSp modSp mod">
        <pc:chgData name="Stig Ottosson" userId="523da90b-0d7b-4d41-8239-b1dc9d187928" providerId="ADAL" clId="{FCB6518A-4BD9-4955-B667-D48F9CE14463}" dt="2023-03-10T12:25:18.532" v="63" actId="14100"/>
        <pc:sldMkLst>
          <pc:docMk/>
          <pc:sldMk cId="306159536" sldId="295"/>
        </pc:sldMkLst>
        <pc:cxnChg chg="add mod">
          <ac:chgData name="Stig Ottosson" userId="523da90b-0d7b-4d41-8239-b1dc9d187928" providerId="ADAL" clId="{FCB6518A-4BD9-4955-B667-D48F9CE14463}" dt="2023-03-10T12:24:53.318" v="59" actId="208"/>
          <ac:cxnSpMkLst>
            <pc:docMk/>
            <pc:sldMk cId="306159536" sldId="295"/>
            <ac:cxnSpMk id="32" creationId="{9D4C6929-7333-65D1-0D9F-B5665D6D4657}"/>
          </ac:cxnSpMkLst>
        </pc:cxnChg>
        <pc:cxnChg chg="add mod">
          <ac:chgData name="Stig Ottosson" userId="523da90b-0d7b-4d41-8239-b1dc9d187928" providerId="ADAL" clId="{FCB6518A-4BD9-4955-B667-D48F9CE14463}" dt="2023-03-10T12:25:18.532" v="63" actId="14100"/>
          <ac:cxnSpMkLst>
            <pc:docMk/>
            <pc:sldMk cId="306159536" sldId="295"/>
            <ac:cxnSpMk id="33" creationId="{6E8CF260-9D19-0999-AA51-4065AA2D1089}"/>
          </ac:cxnSpMkLst>
        </pc:cxnChg>
      </pc:sldChg>
      <pc:sldChg chg="add del">
        <pc:chgData name="Stig Ottosson" userId="523da90b-0d7b-4d41-8239-b1dc9d187928" providerId="ADAL" clId="{FCB6518A-4BD9-4955-B667-D48F9CE14463}" dt="2023-03-10T09:25:34.523" v="46" actId="2696"/>
        <pc:sldMkLst>
          <pc:docMk/>
          <pc:sldMk cId="1252819908" sldId="305"/>
        </pc:sldMkLst>
      </pc:sldChg>
      <pc:sldChg chg="modSp add mod">
        <pc:chgData name="Stig Ottosson" userId="523da90b-0d7b-4d41-8239-b1dc9d187928" providerId="ADAL" clId="{FCB6518A-4BD9-4955-B667-D48F9CE14463}" dt="2023-03-10T09:27:22.266" v="57" actId="113"/>
        <pc:sldMkLst>
          <pc:docMk/>
          <pc:sldMk cId="1057623059" sldId="306"/>
        </pc:sldMkLst>
        <pc:spChg chg="mod">
          <ac:chgData name="Stig Ottosson" userId="523da90b-0d7b-4d41-8239-b1dc9d187928" providerId="ADAL" clId="{FCB6518A-4BD9-4955-B667-D48F9CE14463}" dt="2023-03-10T09:27:22.266" v="57" actId="113"/>
          <ac:spMkLst>
            <pc:docMk/>
            <pc:sldMk cId="1057623059" sldId="306"/>
            <ac:spMk id="2" creationId="{00000000-0000-0000-0000-000000000000}"/>
          </ac:spMkLst>
        </pc:spChg>
        <pc:spChg chg="mod">
          <ac:chgData name="Stig Ottosson" userId="523da90b-0d7b-4d41-8239-b1dc9d187928" providerId="ADAL" clId="{FCB6518A-4BD9-4955-B667-D48F9CE14463}" dt="2023-03-10T09:26:13.837" v="51" actId="20577"/>
          <ac:spMkLst>
            <pc:docMk/>
            <pc:sldMk cId="1057623059" sldId="30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2E826-7089-4E4A-A136-86D5C469AB0E}" type="datetimeFigureOut">
              <a:rPr lang="sv-SE" smtClean="0"/>
              <a:t>2023-03-07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BF531-AD3B-418A-95A2-1C10CD393CD1}" type="slidenum">
              <a:rPr lang="sv-SE" smtClean="0"/>
              <a:t>‹#›</a:t>
            </a:fld>
            <a:endParaRPr lang="sv-SE"/>
          </a:p>
        </p:txBody>
      </p:sp>
    </p:spTree>
    <p:extLst>
      <p:ext uri="{BB962C8B-B14F-4D97-AF65-F5344CB8AC3E}">
        <p14:creationId xmlns:p14="http://schemas.microsoft.com/office/powerpoint/2010/main" val="244781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0B181AD-5841-451F-8436-D8FA20AB4FBA}" type="datetimeFigureOut">
              <a:rPr lang="sv-SE" smtClean="0"/>
              <a:t>2023-03-07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394142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B181AD-5841-451F-8436-D8FA20AB4FBA}" type="datetimeFigureOut">
              <a:rPr lang="sv-SE" smtClean="0"/>
              <a:t>2023-03-07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351745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05979"/>
            <a:ext cx="2057400" cy="4388644"/>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05979"/>
            <a:ext cx="6019800" cy="438864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B181AD-5841-451F-8436-D8FA20AB4FBA}" type="datetimeFigureOut">
              <a:rPr lang="sv-SE" smtClean="0"/>
              <a:t>2023-03-07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150211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B181AD-5841-451F-8436-D8FA20AB4FBA}" type="datetimeFigureOut">
              <a:rPr lang="sv-SE" smtClean="0"/>
              <a:t>2023-03-07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391417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E0B181AD-5841-451F-8436-D8FA20AB4FBA}" type="datetimeFigureOut">
              <a:rPr lang="sv-SE" smtClean="0"/>
              <a:t>2023-03-07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51848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0B181AD-5841-451F-8436-D8FA20AB4FBA}" type="datetimeFigureOut">
              <a:rPr lang="sv-SE" smtClean="0"/>
              <a:t>2023-03-07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228560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0B181AD-5841-451F-8436-D8FA20AB4FBA}" type="datetimeFigureOut">
              <a:rPr lang="sv-SE" smtClean="0"/>
              <a:t>2023-03-07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10934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0B181AD-5841-451F-8436-D8FA20AB4FBA}" type="datetimeFigureOut">
              <a:rPr lang="sv-SE" smtClean="0"/>
              <a:t>2023-03-07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28024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0B181AD-5841-451F-8436-D8FA20AB4FBA}" type="datetimeFigureOut">
              <a:rPr lang="sv-SE" smtClean="0"/>
              <a:t>2023-03-07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45123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0B181AD-5841-451F-8436-D8FA20AB4FBA}" type="datetimeFigureOut">
              <a:rPr lang="sv-SE" smtClean="0"/>
              <a:t>2023-03-07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184778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0B181AD-5841-451F-8436-D8FA20AB4FBA}" type="datetimeFigureOut">
              <a:rPr lang="sv-SE" smtClean="0"/>
              <a:t>2023-03-07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7324C-CD80-4ADC-A469-13A74A4A841B}" type="slidenum">
              <a:rPr lang="sv-SE" smtClean="0"/>
              <a:t>‹#›</a:t>
            </a:fld>
            <a:endParaRPr lang="sv-SE"/>
          </a:p>
        </p:txBody>
      </p:sp>
    </p:spTree>
    <p:extLst>
      <p:ext uri="{BB962C8B-B14F-4D97-AF65-F5344CB8AC3E}">
        <p14:creationId xmlns:p14="http://schemas.microsoft.com/office/powerpoint/2010/main" val="206118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0B181AD-5841-451F-8436-D8FA20AB4FBA}" type="datetimeFigureOut">
              <a:rPr lang="sv-SE" smtClean="0"/>
              <a:t>2023-03-07</a:t>
            </a:fld>
            <a:endParaRPr lang="sv-SE"/>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77324C-CD80-4ADC-A469-13A74A4A841B}" type="slidenum">
              <a:rPr lang="sv-SE" smtClean="0"/>
              <a:t>‹#›</a:t>
            </a:fld>
            <a:endParaRPr lang="sv-SE"/>
          </a:p>
        </p:txBody>
      </p:sp>
    </p:spTree>
    <p:extLst>
      <p:ext uri="{BB962C8B-B14F-4D97-AF65-F5344CB8AC3E}">
        <p14:creationId xmlns:p14="http://schemas.microsoft.com/office/powerpoint/2010/main" val="164179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5" name="textruta 4">
            <a:extLst>
              <a:ext uri="{FF2B5EF4-FFF2-40B4-BE49-F238E27FC236}">
                <a16:creationId xmlns:a16="http://schemas.microsoft.com/office/drawing/2014/main" id="{CF9738CC-D97F-032B-7F87-FB3B3033935D}"/>
              </a:ext>
            </a:extLst>
          </p:cNvPr>
          <p:cNvSpPr txBox="1"/>
          <p:nvPr/>
        </p:nvSpPr>
        <p:spPr>
          <a:xfrm>
            <a:off x="287446" y="326264"/>
            <a:ext cx="8822631" cy="4093428"/>
          </a:xfrm>
          <a:prstGeom prst="rect">
            <a:avLst/>
          </a:prstGeom>
          <a:noFill/>
        </p:spPr>
        <p:txBody>
          <a:bodyPr wrap="square" rtlCol="0">
            <a:spAutoFit/>
          </a:bodyPr>
          <a:lstStyle/>
          <a:p>
            <a:pPr algn="l"/>
            <a:r>
              <a:rPr lang="sv-SE" sz="2000" b="0" i="0" dirty="0">
                <a:solidFill>
                  <a:srgbClr val="222222"/>
                </a:solidFill>
                <a:effectLst/>
              </a:rPr>
              <a:t>09:00-09:30 Välkomsthälsning med två korta inspirationsföredrag</a:t>
            </a:r>
          </a:p>
          <a:p>
            <a:pPr algn="l"/>
            <a:r>
              <a:rPr lang="sv-SE" sz="2000" b="0" i="0" dirty="0">
                <a:solidFill>
                  <a:srgbClr val="222222"/>
                </a:solidFill>
                <a:effectLst/>
              </a:rPr>
              <a:t>09:30-09:45 Kort om kommande </a:t>
            </a:r>
            <a:r>
              <a:rPr lang="sv-SE" sz="2000" b="0" i="0" dirty="0" err="1">
                <a:solidFill>
                  <a:srgbClr val="222222"/>
                </a:solidFill>
                <a:effectLst/>
              </a:rPr>
              <a:t>Rotaryår</a:t>
            </a:r>
            <a:r>
              <a:rPr lang="sv-SE" sz="2000" b="0" i="0" dirty="0">
                <a:solidFill>
                  <a:srgbClr val="222222"/>
                </a:solidFill>
                <a:effectLst/>
              </a:rPr>
              <a:t> - DGE Stig Ottosson </a:t>
            </a:r>
          </a:p>
          <a:p>
            <a:pPr algn="l"/>
            <a:r>
              <a:rPr lang="sv-SE" sz="2000" b="0" i="0" dirty="0">
                <a:solidFill>
                  <a:srgbClr val="222222"/>
                </a:solidFill>
                <a:effectLst/>
              </a:rPr>
              <a:t>09:45-10:15 Kaffe och mingel. Utbyte på "Torget" med utställare. </a:t>
            </a:r>
          </a:p>
          <a:p>
            <a:pPr algn="l"/>
            <a:r>
              <a:rPr lang="sv-SE" sz="2000" b="0" i="0" dirty="0">
                <a:solidFill>
                  <a:srgbClr val="222222"/>
                </a:solidFill>
                <a:effectLst/>
              </a:rPr>
              <a:t>10:15-11:15 Presentation för samtliga: TRF, RLI, RFE, Rotary Ungdomsutbyte </a:t>
            </a:r>
          </a:p>
          <a:p>
            <a:pPr algn="l"/>
            <a:r>
              <a:rPr lang="sv-SE" sz="2000" b="0" i="0" dirty="0">
                <a:solidFill>
                  <a:srgbClr val="222222"/>
                </a:solidFill>
                <a:effectLst/>
              </a:rPr>
              <a:t>11:15-11:45 My Rotary, Rotary Club Central, Årshjulet - Ulf Andersson </a:t>
            </a:r>
          </a:p>
          <a:p>
            <a:pPr algn="l"/>
            <a:r>
              <a:rPr lang="sv-SE" sz="2000" b="0" i="0" dirty="0">
                <a:solidFill>
                  <a:srgbClr val="222222"/>
                </a:solidFill>
                <a:effectLst/>
              </a:rPr>
              <a:t>11:45-12:00 End Polio </a:t>
            </a:r>
            <a:r>
              <a:rPr lang="sv-SE" sz="2000" b="0" i="0" dirty="0" err="1">
                <a:solidFill>
                  <a:srgbClr val="222222"/>
                </a:solidFill>
                <a:effectLst/>
              </a:rPr>
              <a:t>Now</a:t>
            </a:r>
            <a:r>
              <a:rPr lang="sv-SE" sz="2000" b="0" i="0" dirty="0">
                <a:solidFill>
                  <a:srgbClr val="222222"/>
                </a:solidFill>
                <a:effectLst/>
              </a:rPr>
              <a:t> - Per Haglind</a:t>
            </a:r>
          </a:p>
          <a:p>
            <a:pPr algn="l"/>
            <a:r>
              <a:rPr lang="sv-SE" sz="2000" b="0" i="0" dirty="0">
                <a:solidFill>
                  <a:srgbClr val="222222"/>
                </a:solidFill>
                <a:effectLst/>
              </a:rPr>
              <a:t>12:00-13:30  Lunch på Wikanders, mingel och tid att besöka ”Torget”</a:t>
            </a:r>
          </a:p>
          <a:p>
            <a:pPr algn="l"/>
            <a:r>
              <a:rPr lang="sv-SE" sz="2000" b="0" i="0" dirty="0">
                <a:solidFill>
                  <a:srgbClr val="222222"/>
                </a:solidFill>
                <a:effectLst/>
              </a:rPr>
              <a:t>13:30-13:45 ”</a:t>
            </a:r>
            <a:r>
              <a:rPr lang="sv-SE" sz="2000" b="1" i="0" dirty="0">
                <a:solidFill>
                  <a:srgbClr val="222222"/>
                </a:solidFill>
                <a:effectLst/>
              </a:rPr>
              <a:t>Stolt Rotarian</a:t>
            </a:r>
            <a:r>
              <a:rPr lang="sv-SE" sz="2000" b="0" i="0" dirty="0">
                <a:solidFill>
                  <a:srgbClr val="222222"/>
                </a:solidFill>
                <a:effectLst/>
              </a:rPr>
              <a:t>” - Jan Marklund  </a:t>
            </a:r>
          </a:p>
          <a:p>
            <a:pPr algn="l"/>
            <a:r>
              <a:rPr lang="sv-SE" sz="2000" b="0" i="0" dirty="0">
                <a:solidFill>
                  <a:srgbClr val="222222"/>
                </a:solidFill>
                <a:effectLst/>
              </a:rPr>
              <a:t>13:45-14:45 Workshop/grupparbete/</a:t>
            </a:r>
            <a:r>
              <a:rPr lang="sv-SE" sz="2000" b="0" i="0" dirty="0" err="1">
                <a:solidFill>
                  <a:srgbClr val="222222"/>
                </a:solidFill>
                <a:effectLst/>
              </a:rPr>
              <a:t>Breakout</a:t>
            </a:r>
            <a:r>
              <a:rPr lang="sv-SE" sz="2000" b="0" i="0" dirty="0">
                <a:solidFill>
                  <a:srgbClr val="222222"/>
                </a:solidFill>
                <a:effectLst/>
              </a:rPr>
              <a:t> session</a:t>
            </a:r>
          </a:p>
          <a:p>
            <a:pPr algn="l"/>
            <a:r>
              <a:rPr lang="sv-SE" sz="2000" b="0" i="0" dirty="0">
                <a:solidFill>
                  <a:srgbClr val="222222"/>
                </a:solidFill>
                <a:effectLst/>
              </a:rPr>
              <a:t>14:45-15:00 Kaffe  </a:t>
            </a:r>
          </a:p>
          <a:p>
            <a:pPr algn="l"/>
            <a:r>
              <a:rPr lang="sv-SE" sz="2000" b="0" i="0" dirty="0">
                <a:solidFill>
                  <a:srgbClr val="222222"/>
                </a:solidFill>
                <a:effectLst/>
              </a:rPr>
              <a:t>15:00-16:00 Gruppresentationer och diskussioner</a:t>
            </a:r>
          </a:p>
          <a:p>
            <a:pPr algn="l"/>
            <a:r>
              <a:rPr lang="sv-SE" sz="2000" b="0" i="0" dirty="0">
                <a:solidFill>
                  <a:srgbClr val="222222"/>
                </a:solidFill>
                <a:effectLst/>
              </a:rPr>
              <a:t> 16:00-16:10 Stordistriktet 2365 - DGN Lena Alervall  </a:t>
            </a:r>
          </a:p>
          <a:p>
            <a:pPr algn="l"/>
            <a:r>
              <a:rPr lang="sv-SE" sz="2000" b="0" i="0" dirty="0">
                <a:solidFill>
                  <a:srgbClr val="222222"/>
                </a:solidFill>
                <a:effectLst/>
              </a:rPr>
              <a:t>16:10-16:30 Summering och avslutning  </a:t>
            </a:r>
          </a:p>
        </p:txBody>
      </p:sp>
      <p:sp>
        <p:nvSpPr>
          <p:cNvPr id="9" name="textruta 8">
            <a:extLst>
              <a:ext uri="{FF2B5EF4-FFF2-40B4-BE49-F238E27FC236}">
                <a16:creationId xmlns:a16="http://schemas.microsoft.com/office/drawing/2014/main" id="{A69CB74C-3683-0337-B849-9363A55F7089}"/>
              </a:ext>
            </a:extLst>
          </p:cNvPr>
          <p:cNvSpPr txBox="1"/>
          <p:nvPr/>
        </p:nvSpPr>
        <p:spPr>
          <a:xfrm>
            <a:off x="3635896" y="-95485"/>
            <a:ext cx="1451616" cy="523220"/>
          </a:xfrm>
          <a:prstGeom prst="rect">
            <a:avLst/>
          </a:prstGeom>
          <a:noFill/>
        </p:spPr>
        <p:txBody>
          <a:bodyPr wrap="none" rtlCol="0">
            <a:spAutoFit/>
          </a:bodyPr>
          <a:lstStyle/>
          <a:p>
            <a:pPr algn="ctr"/>
            <a:r>
              <a:rPr lang="sv-SE" sz="2800" b="1" dirty="0"/>
              <a:t>Program</a:t>
            </a:r>
            <a:endParaRPr lang="sv-SE" sz="2400" b="1" dirty="0"/>
          </a:p>
        </p:txBody>
      </p:sp>
    </p:spTree>
    <p:extLst>
      <p:ext uri="{BB962C8B-B14F-4D97-AF65-F5344CB8AC3E}">
        <p14:creationId xmlns:p14="http://schemas.microsoft.com/office/powerpoint/2010/main" val="335975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5" name="textruta 4">
            <a:extLst>
              <a:ext uri="{FF2B5EF4-FFF2-40B4-BE49-F238E27FC236}">
                <a16:creationId xmlns:a16="http://schemas.microsoft.com/office/drawing/2014/main" id="{444EB1A3-52D9-4E21-72B3-12899F6853D4}"/>
              </a:ext>
            </a:extLst>
          </p:cNvPr>
          <p:cNvSpPr txBox="1"/>
          <p:nvPr/>
        </p:nvSpPr>
        <p:spPr>
          <a:xfrm>
            <a:off x="827584" y="1059582"/>
            <a:ext cx="7848872" cy="2862322"/>
          </a:xfrm>
          <a:prstGeom prst="rect">
            <a:avLst/>
          </a:prstGeom>
          <a:noFill/>
        </p:spPr>
        <p:txBody>
          <a:bodyPr wrap="square">
            <a:spAutoFit/>
          </a:bodyPr>
          <a:lstStyle/>
          <a:p>
            <a:pPr marL="342900" indent="-342900">
              <a:buFont typeface="Arial" panose="020B0604020202020204" pitchFamily="34" charset="0"/>
              <a:buChar char="•"/>
            </a:pPr>
            <a:r>
              <a:rPr lang="sv-SE" sz="2000" dirty="0"/>
              <a:t>Brobanan 7–20 meter över marken förkortar byggtiden</a:t>
            </a:r>
          </a:p>
          <a:p>
            <a:pPr marL="342900" indent="-342900">
              <a:buFont typeface="Arial" panose="020B0604020202020204" pitchFamily="34" charset="0"/>
              <a:buChar char="•"/>
            </a:pPr>
            <a:r>
              <a:rPr lang="sv-SE" sz="2000" dirty="0"/>
              <a:t>Brobanan splittrar inte upp landskapet och ger fri passage under bron</a:t>
            </a:r>
          </a:p>
          <a:p>
            <a:pPr marL="342900" indent="-342900">
              <a:buFont typeface="Arial" panose="020B0604020202020204" pitchFamily="34" charset="0"/>
              <a:buChar char="•"/>
            </a:pPr>
            <a:r>
              <a:rPr lang="sv-SE" sz="2000" dirty="0">
                <a:solidFill>
                  <a:srgbClr val="000000"/>
                </a:solidFill>
              </a:rPr>
              <a:t>Placeringen i terräng och i stadsbebyggelse blir lättare att göra</a:t>
            </a:r>
          </a:p>
          <a:p>
            <a:pPr marL="342900" indent="-342900">
              <a:buFont typeface="Arial" panose="020B0604020202020204" pitchFamily="34" charset="0"/>
              <a:buChar char="•"/>
            </a:pPr>
            <a:r>
              <a:rPr lang="sv-SE" sz="2000" dirty="0">
                <a:solidFill>
                  <a:srgbClr val="000000"/>
                </a:solidFill>
              </a:rPr>
              <a:t>Kostnader för exploatering och planering blir lägre</a:t>
            </a:r>
          </a:p>
          <a:p>
            <a:pPr marL="342900" indent="-342900">
              <a:buFont typeface="Arial" panose="020B0604020202020204" pitchFamily="34" charset="0"/>
              <a:buChar char="•"/>
            </a:pPr>
            <a:r>
              <a:rPr lang="sv-SE" sz="2000" b="1" dirty="0">
                <a:solidFill>
                  <a:srgbClr val="000000"/>
                </a:solidFill>
              </a:rPr>
              <a:t>Hastigheter upp till 400 km/tim </a:t>
            </a:r>
            <a:r>
              <a:rPr lang="sv-SE" sz="2000" dirty="0">
                <a:solidFill>
                  <a:srgbClr val="000000"/>
                </a:solidFill>
              </a:rPr>
              <a:t>kostar 3,9 miljarder per mil.</a:t>
            </a:r>
          </a:p>
          <a:p>
            <a:pPr marL="342900" indent="-342900">
              <a:buFont typeface="Arial" panose="020B0604020202020204" pitchFamily="34" charset="0"/>
              <a:buChar char="•"/>
            </a:pPr>
            <a:r>
              <a:rPr lang="sv-SE" sz="2000" dirty="0">
                <a:solidFill>
                  <a:srgbClr val="000000"/>
                </a:solidFill>
              </a:rPr>
              <a:t>Markbanor för hastigheter upp till 250 km/tim kostar 7,2 mdr/mil.</a:t>
            </a:r>
          </a:p>
          <a:p>
            <a:pPr marL="342900" indent="-342900">
              <a:buFont typeface="Arial" panose="020B0604020202020204" pitchFamily="34" charset="0"/>
              <a:buChar char="•"/>
            </a:pPr>
            <a:r>
              <a:rPr lang="sv-SE" sz="2000" b="1" dirty="0">
                <a:solidFill>
                  <a:srgbClr val="000000"/>
                </a:solidFill>
              </a:rPr>
              <a:t>Göteborg-Oslo kommer att ta 1 </a:t>
            </a:r>
            <a:r>
              <a:rPr lang="sv-SE" sz="2000" b="1" dirty="0" err="1">
                <a:solidFill>
                  <a:srgbClr val="000000"/>
                </a:solidFill>
              </a:rPr>
              <a:t>tim</a:t>
            </a:r>
            <a:r>
              <a:rPr lang="sv-SE" sz="2000" b="1" dirty="0">
                <a:solidFill>
                  <a:srgbClr val="000000"/>
                </a:solidFill>
              </a:rPr>
              <a:t> </a:t>
            </a:r>
            <a:r>
              <a:rPr lang="sv-SE" sz="2000" dirty="0">
                <a:solidFill>
                  <a:srgbClr val="000000"/>
                </a:solidFill>
              </a:rPr>
              <a:t>utan stopp.</a:t>
            </a:r>
          </a:p>
          <a:p>
            <a:pPr marL="342900" indent="-342900">
              <a:buFont typeface="Arial" panose="020B0604020202020204" pitchFamily="34" charset="0"/>
              <a:buChar char="•"/>
            </a:pPr>
            <a:r>
              <a:rPr lang="sv-SE" sz="2000" dirty="0">
                <a:solidFill>
                  <a:srgbClr val="000000"/>
                </a:solidFill>
              </a:rPr>
              <a:t>Med stopp 100 minuter med. </a:t>
            </a:r>
          </a:p>
          <a:p>
            <a:pPr marL="342900" indent="-342900">
              <a:buFont typeface="Arial" panose="020B0604020202020204" pitchFamily="34" charset="0"/>
              <a:buChar char="•"/>
            </a:pPr>
            <a:r>
              <a:rPr lang="sv-SE" sz="2000" dirty="0">
                <a:solidFill>
                  <a:srgbClr val="000000"/>
                </a:solidFill>
              </a:rPr>
              <a:t>Lämplig också för snabba godstransporter</a:t>
            </a:r>
            <a:endParaRPr lang="sv-SE" sz="2000" dirty="0"/>
          </a:p>
        </p:txBody>
      </p:sp>
      <p:pic>
        <p:nvPicPr>
          <p:cNvPr id="7" name="Bildobjekt 6">
            <a:extLst>
              <a:ext uri="{FF2B5EF4-FFF2-40B4-BE49-F238E27FC236}">
                <a16:creationId xmlns:a16="http://schemas.microsoft.com/office/drawing/2014/main" id="{8EE0F458-D5A2-9633-CD67-B485B2B859B5}"/>
              </a:ext>
            </a:extLst>
          </p:cNvPr>
          <p:cNvPicPr>
            <a:picLocks noChangeAspect="1"/>
          </p:cNvPicPr>
          <p:nvPr/>
        </p:nvPicPr>
        <p:blipFill rotWithShape="1">
          <a:blip r:embed="rId4"/>
          <a:srcRect l="23634" t="26977" r="22384" b="56589"/>
          <a:stretch/>
        </p:blipFill>
        <p:spPr>
          <a:xfrm>
            <a:off x="2379774" y="147500"/>
            <a:ext cx="4384452" cy="699378"/>
          </a:xfrm>
          <a:prstGeom prst="rect">
            <a:avLst/>
          </a:prstGeom>
        </p:spPr>
      </p:pic>
    </p:spTree>
    <p:extLst>
      <p:ext uri="{BB962C8B-B14F-4D97-AF65-F5344CB8AC3E}">
        <p14:creationId xmlns:p14="http://schemas.microsoft.com/office/powerpoint/2010/main" val="322109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3BB2377B-AC9D-385A-50E3-F80E74DAD846}"/>
              </a:ext>
            </a:extLst>
          </p:cNvPr>
          <p:cNvSpPr txBox="1"/>
          <p:nvPr/>
        </p:nvSpPr>
        <p:spPr>
          <a:xfrm>
            <a:off x="3272863" y="78503"/>
            <a:ext cx="2598275" cy="523220"/>
          </a:xfrm>
          <a:prstGeom prst="rect">
            <a:avLst/>
          </a:prstGeom>
          <a:noFill/>
        </p:spPr>
        <p:txBody>
          <a:bodyPr wrap="none" rtlCol="0">
            <a:spAutoFit/>
          </a:bodyPr>
          <a:lstStyle/>
          <a:p>
            <a:pPr algn="ctr"/>
            <a:r>
              <a:rPr lang="sv-SE" sz="2800" b="1" dirty="0"/>
              <a:t>3. Stolt Rotarian</a:t>
            </a:r>
          </a:p>
        </p:txBody>
      </p:sp>
      <p:sp>
        <p:nvSpPr>
          <p:cNvPr id="5" name="textruta 4">
            <a:extLst>
              <a:ext uri="{FF2B5EF4-FFF2-40B4-BE49-F238E27FC236}">
                <a16:creationId xmlns:a16="http://schemas.microsoft.com/office/drawing/2014/main" id="{511ECA63-721D-A7AA-7F08-B054BD93ADB6}"/>
              </a:ext>
            </a:extLst>
          </p:cNvPr>
          <p:cNvSpPr txBox="1"/>
          <p:nvPr/>
        </p:nvSpPr>
        <p:spPr>
          <a:xfrm>
            <a:off x="899592" y="601245"/>
            <a:ext cx="7344816" cy="3785652"/>
          </a:xfrm>
          <a:prstGeom prst="rect">
            <a:avLst/>
          </a:prstGeom>
          <a:noFill/>
        </p:spPr>
        <p:txBody>
          <a:bodyPr wrap="square" rtlCol="0">
            <a:spAutoFit/>
          </a:bodyPr>
          <a:lstStyle/>
          <a:p>
            <a:r>
              <a:rPr lang="sv-SE" sz="2000" dirty="0">
                <a:latin typeface="Calibri" panose="020F0502020204030204" pitchFamily="34" charset="0"/>
                <a:ea typeface="Calibri" panose="020F0502020204030204" pitchFamily="34" charset="0"/>
                <a:cs typeface="Times New Roman" panose="02020603050405020304" pitchFamily="18" charset="0"/>
              </a:rPr>
              <a:t>Att vara stolt innebär bl.a. att vara nöjd, tillfreds, lycklig, belåten och fylld av tillfredsställelse. Man kan vara stolt på egna och andras vägnar, som att vara stolt över sin egen framgång eller stolt över vad Rotary gör lokalt, i distriktet och globalt. </a:t>
            </a:r>
          </a:p>
          <a:p>
            <a:endParaRPr lang="sv-SE"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sv-SE" sz="2000" dirty="0">
                <a:solidFill>
                  <a:srgbClr val="000000"/>
                </a:solidFill>
                <a:latin typeface="Calibri" panose="020F0502020204030204" pitchFamily="34" charset="0"/>
                <a:ea typeface="Calibri" panose="020F0502020204030204" pitchFamily="34" charset="0"/>
              </a:rPr>
              <a:t>När man är stolt och visar det, mår man bättre och känner samhörighet, trygghet, glädje, inspiration och motivation. Det resulterar sedan i framgång för verksamheten, som i sin tur skapar individuell och kollektiv stolthet. </a:t>
            </a:r>
          </a:p>
          <a:p>
            <a:endParaRPr lang="sv-SE" sz="2000" dirty="0">
              <a:solidFill>
                <a:srgbClr val="000000"/>
              </a:solidFill>
              <a:latin typeface="Calibri" panose="020F0502020204030204" pitchFamily="34" charset="0"/>
              <a:ea typeface="Calibri" panose="020F0502020204030204" pitchFamily="34" charset="0"/>
            </a:endParaRPr>
          </a:p>
          <a:p>
            <a:r>
              <a:rPr lang="sv-SE" sz="2000" dirty="0">
                <a:solidFill>
                  <a:srgbClr val="000000"/>
                </a:solidFill>
                <a:latin typeface="Calibri" panose="020F0502020204030204" pitchFamily="34" charset="0"/>
                <a:ea typeface="Calibri" panose="020F0502020204030204" pitchFamily="34" charset="0"/>
              </a:rPr>
              <a:t>Stolt bemötande, hälsa och framgång hör ihop och attraherar både nuvarande och nya medlemmar.</a:t>
            </a:r>
            <a:endParaRPr lang="sv-SE" sz="2000" dirty="0"/>
          </a:p>
        </p:txBody>
      </p:sp>
    </p:spTree>
    <p:extLst>
      <p:ext uri="{BB962C8B-B14F-4D97-AF65-F5344CB8AC3E}">
        <p14:creationId xmlns:p14="http://schemas.microsoft.com/office/powerpoint/2010/main" val="29527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C6F98B00-2A47-4A51-C592-EACF812CB128}"/>
              </a:ext>
            </a:extLst>
          </p:cNvPr>
          <p:cNvSpPr txBox="1"/>
          <p:nvPr/>
        </p:nvSpPr>
        <p:spPr>
          <a:xfrm>
            <a:off x="1001782" y="0"/>
            <a:ext cx="6842899" cy="523220"/>
          </a:xfrm>
          <a:prstGeom prst="rect">
            <a:avLst/>
          </a:prstGeom>
          <a:noFill/>
        </p:spPr>
        <p:txBody>
          <a:bodyPr wrap="none" rtlCol="0">
            <a:spAutoFit/>
          </a:bodyPr>
          <a:lstStyle/>
          <a:p>
            <a:pPr algn="ctr"/>
            <a:r>
              <a:rPr lang="sv-SE" sz="2800" b="1">
                <a:solidFill>
                  <a:srgbClr val="555555"/>
                </a:solidFill>
                <a:latin typeface="Calibri" panose="020F0502020204030204" pitchFamily="34" charset="0"/>
                <a:ea typeface="Times New Roman" panose="02020603050405020304" pitchFamily="18" charset="0"/>
                <a:cs typeface="Calibri" panose="020F0502020204030204" pitchFamily="34" charset="0"/>
              </a:rPr>
              <a:t>Kunskap om Rotarys värdegrund och historia</a:t>
            </a:r>
            <a:endParaRPr lang="sv-SE" sz="2800" dirty="0"/>
          </a:p>
        </p:txBody>
      </p:sp>
      <p:sp>
        <p:nvSpPr>
          <p:cNvPr id="9" name="textruta 8">
            <a:extLst>
              <a:ext uri="{FF2B5EF4-FFF2-40B4-BE49-F238E27FC236}">
                <a16:creationId xmlns:a16="http://schemas.microsoft.com/office/drawing/2014/main" id="{1C454920-B017-3848-67D4-6BF5512CB656}"/>
              </a:ext>
            </a:extLst>
          </p:cNvPr>
          <p:cNvSpPr txBox="1"/>
          <p:nvPr/>
        </p:nvSpPr>
        <p:spPr>
          <a:xfrm>
            <a:off x="1001782" y="725598"/>
            <a:ext cx="7242626" cy="3477875"/>
          </a:xfrm>
          <a:prstGeom prst="rect">
            <a:avLst/>
          </a:prstGeom>
          <a:noFill/>
        </p:spPr>
        <p:txBody>
          <a:bodyPr wrap="square">
            <a:spAutoFit/>
          </a:bodyPr>
          <a:lstStyle/>
          <a:p>
            <a:r>
              <a:rPr lang="sv-SE" sz="2000" dirty="0">
                <a:effectLst/>
                <a:latin typeface="Calibri" panose="020F0502020204030204" pitchFamily="34" charset="0"/>
                <a:ea typeface="Calibri" panose="020F0502020204030204" pitchFamily="34" charset="0"/>
              </a:rPr>
              <a:t>Skall man känna stolthet över att vara Rotarian måste man känna att man kan stå för </a:t>
            </a:r>
            <a:r>
              <a:rPr lang="sv-SE" sz="2000" b="1" dirty="0">
                <a:effectLst/>
                <a:latin typeface="Calibri" panose="020F0502020204030204" pitchFamily="34" charset="0"/>
                <a:ea typeface="Calibri" panose="020F0502020204030204" pitchFamily="34" charset="0"/>
              </a:rPr>
              <a:t>Rotarys värdegrund</a:t>
            </a:r>
            <a:r>
              <a:rPr lang="sv-SE" sz="2000" dirty="0">
                <a:effectLst/>
                <a:latin typeface="Calibri" panose="020F0502020204030204" pitchFamily="34" charset="0"/>
                <a:ea typeface="Calibri" panose="020F0502020204030204" pitchFamily="34" charset="0"/>
              </a:rPr>
              <a:t> och kunna berätta minst tre saker som man är stolt över vad Rotary gör eller har gjort i världen, kunna ge några exempel på vad distriktet gör eller har gjort liksom att kunna berätta om tre saker som klubben gör eller har gjort de senaste fem åren för att göra Rotary mera känt, för att stödja lokalsamhället och för att öka medlemsnyttan. </a:t>
            </a:r>
          </a:p>
          <a:p>
            <a:endParaRPr lang="sv-SE" sz="2000" dirty="0">
              <a:latin typeface="Calibri" panose="020F0502020204030204" pitchFamily="34" charset="0"/>
              <a:ea typeface="Calibri" panose="020F0502020204030204" pitchFamily="34" charset="0"/>
            </a:endParaRPr>
          </a:p>
          <a:p>
            <a:r>
              <a:rPr lang="sv-SE" sz="2000" dirty="0">
                <a:effectLst/>
                <a:latin typeface="Calibri" panose="020F0502020204030204" pitchFamily="34" charset="0"/>
                <a:ea typeface="Calibri" panose="020F0502020204030204" pitchFamily="34" charset="0"/>
              </a:rPr>
              <a:t>Man måste också känna till och omfamna </a:t>
            </a:r>
            <a:r>
              <a:rPr lang="sv-SE" sz="2000" b="1" dirty="0">
                <a:effectLst/>
                <a:latin typeface="Calibri" panose="020F0502020204030204" pitchFamily="34" charset="0"/>
                <a:ea typeface="Calibri" panose="020F0502020204030204" pitchFamily="34" charset="0"/>
              </a:rPr>
              <a:t>Fyrfrågeprovet</a:t>
            </a:r>
            <a:r>
              <a:rPr lang="sv-SE" sz="2000" dirty="0">
                <a:effectLst/>
                <a:latin typeface="Calibri" panose="020F0502020204030204" pitchFamily="34" charset="0"/>
                <a:ea typeface="Calibri" panose="020F0502020204030204" pitchFamily="34" charset="0"/>
              </a:rPr>
              <a:t> och känna till Rotarys sju fokusområden liksom att i stort veta hur Rotary International och Rotary Foundation är organiserade. </a:t>
            </a:r>
            <a:endParaRPr lang="sv-SE" sz="2000" dirty="0"/>
          </a:p>
        </p:txBody>
      </p:sp>
    </p:spTree>
    <p:extLst>
      <p:ext uri="{BB962C8B-B14F-4D97-AF65-F5344CB8AC3E}">
        <p14:creationId xmlns:p14="http://schemas.microsoft.com/office/powerpoint/2010/main" val="75067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pic>
        <p:nvPicPr>
          <p:cNvPr id="2" name="Bildobjekt 1">
            <a:extLst>
              <a:ext uri="{FF2B5EF4-FFF2-40B4-BE49-F238E27FC236}">
                <a16:creationId xmlns:a16="http://schemas.microsoft.com/office/drawing/2014/main" id="{03C7C037-C68A-AC47-F159-120E56CEF7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291" y="411510"/>
            <a:ext cx="6984288" cy="3779648"/>
          </a:xfrm>
          <a:prstGeom prst="rect">
            <a:avLst/>
          </a:prstGeom>
          <a:noFill/>
        </p:spPr>
      </p:pic>
    </p:spTree>
    <p:extLst>
      <p:ext uri="{BB962C8B-B14F-4D97-AF65-F5344CB8AC3E}">
        <p14:creationId xmlns:p14="http://schemas.microsoft.com/office/powerpoint/2010/main" val="218608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62EF8BD7-ECAC-C2EB-499B-A0A0CCA09413}"/>
              </a:ext>
            </a:extLst>
          </p:cNvPr>
          <p:cNvSpPr txBox="1"/>
          <p:nvPr/>
        </p:nvSpPr>
        <p:spPr>
          <a:xfrm>
            <a:off x="3500745" y="270153"/>
            <a:ext cx="2142510" cy="523220"/>
          </a:xfrm>
          <a:prstGeom prst="rect">
            <a:avLst/>
          </a:prstGeom>
          <a:noFill/>
        </p:spPr>
        <p:txBody>
          <a:bodyPr wrap="none" rtlCol="0">
            <a:spAutoFit/>
          </a:bodyPr>
          <a:lstStyle/>
          <a:p>
            <a:pPr algn="ctr"/>
            <a:r>
              <a:rPr lang="sv-SE" sz="2800" b="1" dirty="0">
                <a:solidFill>
                  <a:srgbClr val="555555"/>
                </a:solidFill>
                <a:latin typeface="Calibri" panose="020F0502020204030204" pitchFamily="34" charset="0"/>
                <a:ea typeface="Times New Roman" panose="02020603050405020304" pitchFamily="18" charset="0"/>
              </a:rPr>
              <a:t>Egen stolthet</a:t>
            </a:r>
          </a:p>
        </p:txBody>
      </p:sp>
      <p:sp>
        <p:nvSpPr>
          <p:cNvPr id="8" name="textruta 7">
            <a:extLst>
              <a:ext uri="{FF2B5EF4-FFF2-40B4-BE49-F238E27FC236}">
                <a16:creationId xmlns:a16="http://schemas.microsoft.com/office/drawing/2014/main" id="{5EF8C605-E30F-4EA0-4649-898151BB9139}"/>
              </a:ext>
            </a:extLst>
          </p:cNvPr>
          <p:cNvSpPr txBox="1"/>
          <p:nvPr/>
        </p:nvSpPr>
        <p:spPr>
          <a:xfrm>
            <a:off x="1187624" y="1201310"/>
            <a:ext cx="7200800" cy="2740879"/>
          </a:xfrm>
          <a:prstGeom prst="rect">
            <a:avLst/>
          </a:prstGeom>
          <a:noFill/>
        </p:spPr>
        <p:txBody>
          <a:bodyPr wrap="square">
            <a:spAutoFit/>
          </a:bodyPr>
          <a:lstStyle/>
          <a:p>
            <a:pP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Individuell stolthet kommunicerar och syns på kroppshållningen, hur man klär sig, om man bär Rotarymärket eller Rotaryemblemet väl synligt, etc. </a:t>
            </a:r>
          </a:p>
          <a:p>
            <a:pP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Medlemmarna är de verkliga varumärkesbyggarna. När man är stolt och visar det, mår man bättre och känner samhörighet, trygghet, glädje, inspiration och motivation. Det resulterar sedan i framgång för verksamheten, som i sin tur skapar individuell och kollektiv stolthet. </a:t>
            </a:r>
          </a:p>
          <a:p>
            <a:pP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Stolt bemötande, hälsa och framgång hör ihop och attraherar både nuvarande och nya medlemmar.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1636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62EF8BD7-ECAC-C2EB-499B-A0A0CCA09413}"/>
              </a:ext>
            </a:extLst>
          </p:cNvPr>
          <p:cNvSpPr txBox="1"/>
          <p:nvPr/>
        </p:nvSpPr>
        <p:spPr>
          <a:xfrm>
            <a:off x="2427472" y="45569"/>
            <a:ext cx="4289059" cy="523220"/>
          </a:xfrm>
          <a:prstGeom prst="rect">
            <a:avLst/>
          </a:prstGeom>
          <a:noFill/>
        </p:spPr>
        <p:txBody>
          <a:bodyPr wrap="none" rtlCol="0">
            <a:spAutoFit/>
          </a:bodyPr>
          <a:lstStyle/>
          <a:p>
            <a:pPr algn="ctr"/>
            <a:r>
              <a:rPr lang="sv-SE" sz="2800" b="1" dirty="0">
                <a:solidFill>
                  <a:srgbClr val="555555"/>
                </a:solidFill>
                <a:latin typeface="Calibri" panose="020F0502020204030204" pitchFamily="34" charset="0"/>
                <a:ea typeface="Times New Roman" panose="02020603050405020304" pitchFamily="18" charset="0"/>
              </a:rPr>
              <a:t>Målet är autentisk stolthet!</a:t>
            </a:r>
          </a:p>
        </p:txBody>
      </p:sp>
      <p:grpSp>
        <p:nvGrpSpPr>
          <p:cNvPr id="30" name="Grupp 29">
            <a:extLst>
              <a:ext uri="{FF2B5EF4-FFF2-40B4-BE49-F238E27FC236}">
                <a16:creationId xmlns:a16="http://schemas.microsoft.com/office/drawing/2014/main" id="{B07AC5C6-2083-E068-4EAE-5DDE6F574BA2}"/>
              </a:ext>
            </a:extLst>
          </p:cNvPr>
          <p:cNvGrpSpPr/>
          <p:nvPr/>
        </p:nvGrpSpPr>
        <p:grpSpPr>
          <a:xfrm>
            <a:off x="423984" y="844769"/>
            <a:ext cx="8337682" cy="2930600"/>
            <a:chOff x="293124" y="1161499"/>
            <a:chExt cx="8337682" cy="2930600"/>
          </a:xfrm>
        </p:grpSpPr>
        <p:grpSp>
          <p:nvGrpSpPr>
            <p:cNvPr id="19" name="Grupp 18">
              <a:extLst>
                <a:ext uri="{FF2B5EF4-FFF2-40B4-BE49-F238E27FC236}">
                  <a16:creationId xmlns:a16="http://schemas.microsoft.com/office/drawing/2014/main" id="{89233209-CDDC-B16A-7A1B-A8DA2CC424DB}"/>
                </a:ext>
              </a:extLst>
            </p:cNvPr>
            <p:cNvGrpSpPr/>
            <p:nvPr/>
          </p:nvGrpSpPr>
          <p:grpSpPr>
            <a:xfrm>
              <a:off x="3344117" y="1161499"/>
              <a:ext cx="2473518" cy="1480860"/>
              <a:chOff x="3456256" y="1110861"/>
              <a:chExt cx="2473518" cy="1480860"/>
            </a:xfrm>
            <a:solidFill>
              <a:schemeClr val="accent3">
                <a:lumMod val="20000"/>
                <a:lumOff val="80000"/>
              </a:schemeClr>
            </a:solidFill>
          </p:grpSpPr>
          <p:sp>
            <p:nvSpPr>
              <p:cNvPr id="16" name="Rektangel 15">
                <a:extLst>
                  <a:ext uri="{FF2B5EF4-FFF2-40B4-BE49-F238E27FC236}">
                    <a16:creationId xmlns:a16="http://schemas.microsoft.com/office/drawing/2014/main" id="{DF52045A-B294-E6AC-FC36-2264BA02F315}"/>
                  </a:ext>
                </a:extLst>
              </p:cNvPr>
              <p:cNvSpPr/>
              <p:nvPr/>
            </p:nvSpPr>
            <p:spPr>
              <a:xfrm>
                <a:off x="3456256" y="1110861"/>
                <a:ext cx="2473518" cy="148086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5EF8C605-E30F-4EA0-4649-898151BB9139}"/>
                  </a:ext>
                </a:extLst>
              </p:cNvPr>
              <p:cNvSpPr txBox="1"/>
              <p:nvPr/>
            </p:nvSpPr>
            <p:spPr>
              <a:xfrm>
                <a:off x="3620136" y="2151782"/>
                <a:ext cx="1983098" cy="342786"/>
              </a:xfrm>
              <a:prstGeom prst="rect">
                <a:avLst/>
              </a:prstGeom>
              <a:grpFill/>
            </p:spPr>
            <p:txBody>
              <a:bodyPr wrap="square">
                <a:spAutoFit/>
              </a:bodyPr>
              <a:lstStyle/>
              <a:p>
                <a:pPr algn="ct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”Jag kan, vi kan”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ruta 8">
                <a:extLst>
                  <a:ext uri="{FF2B5EF4-FFF2-40B4-BE49-F238E27FC236}">
                    <a16:creationId xmlns:a16="http://schemas.microsoft.com/office/drawing/2014/main" id="{6EA5415C-285B-B4D6-61F9-1E3963BE0EF8}"/>
                  </a:ext>
                </a:extLst>
              </p:cNvPr>
              <p:cNvSpPr txBox="1"/>
              <p:nvPr/>
            </p:nvSpPr>
            <p:spPr>
              <a:xfrm>
                <a:off x="3502579" y="1150226"/>
                <a:ext cx="2349113" cy="830997"/>
              </a:xfrm>
              <a:prstGeom prst="rect">
                <a:avLst/>
              </a:prstGeom>
              <a:grpFill/>
            </p:spPr>
            <p:txBody>
              <a:bodyPr wrap="square" rtlCol="0">
                <a:spAutoFit/>
              </a:bodyPr>
              <a:lstStyle/>
              <a:p>
                <a:pPr algn="ctr"/>
                <a:r>
                  <a:rPr lang="sv-SE" sz="2400" b="1" dirty="0">
                    <a:solidFill>
                      <a:srgbClr val="555555"/>
                    </a:solidFill>
                    <a:latin typeface="Calibri" panose="020F0502020204030204" pitchFamily="34" charset="0"/>
                    <a:ea typeface="Times New Roman" panose="02020603050405020304" pitchFamily="18" charset="0"/>
                  </a:rPr>
                  <a:t>Autentisk stolthet</a:t>
                </a:r>
              </a:p>
            </p:txBody>
          </p:sp>
        </p:grpSp>
        <p:grpSp>
          <p:nvGrpSpPr>
            <p:cNvPr id="20" name="Grupp 19">
              <a:extLst>
                <a:ext uri="{FF2B5EF4-FFF2-40B4-BE49-F238E27FC236}">
                  <a16:creationId xmlns:a16="http://schemas.microsoft.com/office/drawing/2014/main" id="{1F9C7018-967A-0458-A73B-703FD28F85E1}"/>
                </a:ext>
              </a:extLst>
            </p:cNvPr>
            <p:cNvGrpSpPr/>
            <p:nvPr/>
          </p:nvGrpSpPr>
          <p:grpSpPr>
            <a:xfrm>
              <a:off x="6225708" y="2571303"/>
              <a:ext cx="2405098" cy="1480860"/>
              <a:chOff x="6167952" y="2137157"/>
              <a:chExt cx="2405098" cy="1480860"/>
            </a:xfrm>
            <a:solidFill>
              <a:srgbClr val="FFFFCC"/>
            </a:solidFill>
          </p:grpSpPr>
          <p:sp>
            <p:nvSpPr>
              <p:cNvPr id="17" name="Rektangel 16">
                <a:extLst>
                  <a:ext uri="{FF2B5EF4-FFF2-40B4-BE49-F238E27FC236}">
                    <a16:creationId xmlns:a16="http://schemas.microsoft.com/office/drawing/2014/main" id="{033C25B4-B388-C901-8303-CF6C525820D7}"/>
                  </a:ext>
                </a:extLst>
              </p:cNvPr>
              <p:cNvSpPr/>
              <p:nvPr/>
            </p:nvSpPr>
            <p:spPr>
              <a:xfrm>
                <a:off x="6167952" y="2137157"/>
                <a:ext cx="2405098" cy="148086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7D7956C5-961F-A613-9B96-B8E1992237FA}"/>
                  </a:ext>
                </a:extLst>
              </p:cNvPr>
              <p:cNvSpPr txBox="1"/>
              <p:nvPr/>
            </p:nvSpPr>
            <p:spPr>
              <a:xfrm>
                <a:off x="6372199" y="3096010"/>
                <a:ext cx="1983098" cy="342786"/>
              </a:xfrm>
              <a:prstGeom prst="rect">
                <a:avLst/>
              </a:prstGeom>
              <a:grpFill/>
            </p:spPr>
            <p:txBody>
              <a:bodyPr wrap="square">
                <a:spAutoFit/>
              </a:bodyPr>
              <a:lstStyle/>
              <a:p>
                <a:pPr algn="ct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”Jag kan inte”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ruta 9">
                <a:extLst>
                  <a:ext uri="{FF2B5EF4-FFF2-40B4-BE49-F238E27FC236}">
                    <a16:creationId xmlns:a16="http://schemas.microsoft.com/office/drawing/2014/main" id="{EE8038F7-CD3D-4FC0-259B-312AF32DF8C4}"/>
                  </a:ext>
                </a:extLst>
              </p:cNvPr>
              <p:cNvSpPr txBox="1"/>
              <p:nvPr/>
            </p:nvSpPr>
            <p:spPr>
              <a:xfrm>
                <a:off x="6584901" y="2436520"/>
                <a:ext cx="1554656" cy="461665"/>
              </a:xfrm>
              <a:prstGeom prst="rect">
                <a:avLst/>
              </a:prstGeom>
              <a:grpFill/>
            </p:spPr>
            <p:txBody>
              <a:bodyPr wrap="none" rtlCol="0">
                <a:spAutoFit/>
              </a:bodyPr>
              <a:lstStyle/>
              <a:p>
                <a:pPr algn="ctr"/>
                <a:r>
                  <a:rPr lang="sv-SE" sz="2400" b="1" dirty="0">
                    <a:solidFill>
                      <a:srgbClr val="555555"/>
                    </a:solidFill>
                    <a:latin typeface="Calibri" panose="020F0502020204030204" pitchFamily="34" charset="0"/>
                    <a:ea typeface="Times New Roman" panose="02020603050405020304" pitchFamily="18" charset="0"/>
                  </a:rPr>
                  <a:t>O-stolthet </a:t>
                </a:r>
              </a:p>
            </p:txBody>
          </p:sp>
        </p:grpSp>
        <p:grpSp>
          <p:nvGrpSpPr>
            <p:cNvPr id="18" name="Grupp 17">
              <a:extLst>
                <a:ext uri="{FF2B5EF4-FFF2-40B4-BE49-F238E27FC236}">
                  <a16:creationId xmlns:a16="http://schemas.microsoft.com/office/drawing/2014/main" id="{7D71B2C5-43EB-275F-3A2E-1ACB9F515B46}"/>
                </a:ext>
              </a:extLst>
            </p:cNvPr>
            <p:cNvGrpSpPr/>
            <p:nvPr/>
          </p:nvGrpSpPr>
          <p:grpSpPr>
            <a:xfrm>
              <a:off x="293124" y="2611239"/>
              <a:ext cx="2602758" cy="1480860"/>
              <a:chOff x="198334" y="2754952"/>
              <a:chExt cx="2602758" cy="1480860"/>
            </a:xfrm>
          </p:grpSpPr>
          <p:sp>
            <p:nvSpPr>
              <p:cNvPr id="15" name="Rektangel 14">
                <a:extLst>
                  <a:ext uri="{FF2B5EF4-FFF2-40B4-BE49-F238E27FC236}">
                    <a16:creationId xmlns:a16="http://schemas.microsoft.com/office/drawing/2014/main" id="{CC40291C-BFF5-702A-20A8-4B81386BEDDC}"/>
                  </a:ext>
                </a:extLst>
              </p:cNvPr>
              <p:cNvSpPr/>
              <p:nvPr/>
            </p:nvSpPr>
            <p:spPr>
              <a:xfrm>
                <a:off x="198334" y="2754952"/>
                <a:ext cx="2602758" cy="1480860"/>
              </a:xfrm>
              <a:prstGeom prst="rect">
                <a:avLst/>
              </a:prstGeom>
              <a:solidFill>
                <a:srgbClr val="FEDE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78507EBF-050B-2F7F-8D48-49771196B8CE}"/>
                  </a:ext>
                </a:extLst>
              </p:cNvPr>
              <p:cNvSpPr txBox="1"/>
              <p:nvPr/>
            </p:nvSpPr>
            <p:spPr>
              <a:xfrm>
                <a:off x="460695" y="3634301"/>
                <a:ext cx="1983098" cy="342786"/>
              </a:xfrm>
              <a:prstGeom prst="rect">
                <a:avLst/>
              </a:prstGeom>
              <a:noFill/>
            </p:spPr>
            <p:txBody>
              <a:bodyPr wrap="square">
                <a:spAutoFit/>
              </a:bodyPr>
              <a:lstStyle/>
              <a:p>
                <a:pPr algn="ct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”Bara jag kan”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ruta 10">
                <a:extLst>
                  <a:ext uri="{FF2B5EF4-FFF2-40B4-BE49-F238E27FC236}">
                    <a16:creationId xmlns:a16="http://schemas.microsoft.com/office/drawing/2014/main" id="{F2C4D9AC-D0A4-10E7-4694-F80F4B190AA1}"/>
                  </a:ext>
                </a:extLst>
              </p:cNvPr>
              <p:cNvSpPr txBox="1"/>
              <p:nvPr/>
            </p:nvSpPr>
            <p:spPr>
              <a:xfrm>
                <a:off x="273804" y="3033717"/>
                <a:ext cx="2514598" cy="461665"/>
              </a:xfrm>
              <a:prstGeom prst="rect">
                <a:avLst/>
              </a:prstGeom>
              <a:noFill/>
            </p:spPr>
            <p:txBody>
              <a:bodyPr wrap="none" rtlCol="0">
                <a:spAutoFit/>
              </a:bodyPr>
              <a:lstStyle/>
              <a:p>
                <a:pPr algn="ctr"/>
                <a:r>
                  <a:rPr lang="sv-SE" sz="2400" b="1" dirty="0" err="1">
                    <a:solidFill>
                      <a:srgbClr val="555555"/>
                    </a:solidFill>
                    <a:latin typeface="Calibri" panose="020F0502020204030204" pitchFamily="34" charset="0"/>
                    <a:ea typeface="Times New Roman" panose="02020603050405020304" pitchFamily="18" charset="0"/>
                  </a:rPr>
                  <a:t>Hybristisk</a:t>
                </a:r>
                <a:r>
                  <a:rPr lang="sv-SE" sz="2400" b="1" dirty="0">
                    <a:solidFill>
                      <a:srgbClr val="555555"/>
                    </a:solidFill>
                    <a:latin typeface="Calibri" panose="020F0502020204030204" pitchFamily="34" charset="0"/>
                    <a:ea typeface="Times New Roman" panose="02020603050405020304" pitchFamily="18" charset="0"/>
                  </a:rPr>
                  <a:t> stolthet</a:t>
                </a:r>
              </a:p>
            </p:txBody>
          </p:sp>
        </p:grpSp>
        <p:cxnSp>
          <p:nvCxnSpPr>
            <p:cNvPr id="22" name="Rak pilkoppling 21">
              <a:extLst>
                <a:ext uri="{FF2B5EF4-FFF2-40B4-BE49-F238E27FC236}">
                  <a16:creationId xmlns:a16="http://schemas.microsoft.com/office/drawing/2014/main" id="{3F4D5019-C17A-919C-0F42-7C3C10F3F589}"/>
                </a:ext>
              </a:extLst>
            </p:cNvPr>
            <p:cNvCxnSpPr>
              <a:cxnSpLocks/>
              <a:stCxn id="15" idx="3"/>
            </p:cNvCxnSpPr>
            <p:nvPr/>
          </p:nvCxnSpPr>
          <p:spPr>
            <a:xfrm flipV="1">
              <a:off x="2895882" y="2747582"/>
              <a:ext cx="1275254" cy="604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D722A314-3768-9B20-CAD0-0D33132D5F8C}"/>
                </a:ext>
              </a:extLst>
            </p:cNvPr>
            <p:cNvCxnSpPr>
              <a:cxnSpLocks/>
              <a:stCxn id="17" idx="1"/>
            </p:cNvCxnSpPr>
            <p:nvPr/>
          </p:nvCxnSpPr>
          <p:spPr>
            <a:xfrm flipH="1" flipV="1">
              <a:off x="4979618" y="2755653"/>
              <a:ext cx="1246090" cy="5560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4CAB23B5-FA60-2AB9-D468-9295AB920E63}"/>
                </a:ext>
              </a:extLst>
            </p:cNvPr>
            <p:cNvSpPr txBox="1"/>
            <p:nvPr/>
          </p:nvSpPr>
          <p:spPr>
            <a:xfrm>
              <a:off x="3565869" y="3339922"/>
              <a:ext cx="1983098" cy="586443"/>
            </a:xfrm>
            <a:prstGeom prst="rect">
              <a:avLst/>
            </a:prstGeom>
            <a:noFill/>
          </p:spPr>
          <p:txBody>
            <a:bodyPr wrap="square">
              <a:spAutoFit/>
            </a:bodyPr>
            <a:lstStyle/>
            <a:p>
              <a:pPr algn="ct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Eftersträvansvärd utveckling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1" name="textruta 30">
            <a:extLst>
              <a:ext uri="{FF2B5EF4-FFF2-40B4-BE49-F238E27FC236}">
                <a16:creationId xmlns:a16="http://schemas.microsoft.com/office/drawing/2014/main" id="{2B948D08-DC71-EA5C-AAF4-B629DA12FC10}"/>
              </a:ext>
            </a:extLst>
          </p:cNvPr>
          <p:cNvSpPr txBox="1"/>
          <p:nvPr/>
        </p:nvSpPr>
        <p:spPr>
          <a:xfrm>
            <a:off x="570066" y="4043636"/>
            <a:ext cx="8227592" cy="342786"/>
          </a:xfrm>
          <a:prstGeom prst="rect">
            <a:avLst/>
          </a:prstGeom>
          <a:noFill/>
        </p:spPr>
        <p:txBody>
          <a:bodyPr wrap="square">
            <a:spAutoFit/>
          </a:bodyPr>
          <a:lstStyle/>
          <a:p>
            <a:pPr algn="ctr">
              <a:lnSpc>
                <a:spcPts val="1920"/>
              </a:lnSpc>
              <a:spcAft>
                <a:spcPts val="750"/>
              </a:spcAft>
            </a:pPr>
            <a:r>
              <a:rPr lang="sv-SE" sz="2000" i="1" dirty="0">
                <a:effectLst/>
                <a:latin typeface="Calibri" panose="020F0502020204030204" pitchFamily="34" charset="0"/>
                <a:ea typeface="Calibri" panose="020F0502020204030204" pitchFamily="34" charset="0"/>
                <a:cs typeface="Calibri" panose="020F0502020204030204" pitchFamily="34" charset="0"/>
              </a:rPr>
              <a:t>Baserat på Tracys och </a:t>
            </a:r>
            <a:r>
              <a:rPr lang="sv-SE" sz="2000" i="1" dirty="0" err="1">
                <a:effectLst/>
                <a:latin typeface="Calibri" panose="020F0502020204030204" pitchFamily="34" charset="0"/>
                <a:ea typeface="Calibri" panose="020F0502020204030204" pitchFamily="34" charset="0"/>
                <a:cs typeface="Calibri" panose="020F0502020204030204" pitchFamily="34" charset="0"/>
              </a:rPr>
              <a:t>Alsiok</a:t>
            </a:r>
            <a:r>
              <a:rPr lang="sv-SE" sz="2000" i="1" dirty="0">
                <a:effectLst/>
                <a:latin typeface="Calibri" panose="020F0502020204030204" pitchFamily="34" charset="0"/>
                <a:ea typeface="Calibri" panose="020F0502020204030204" pitchFamily="34" charset="0"/>
                <a:cs typeface="Calibri" panose="020F0502020204030204" pitchFamily="34" charset="0"/>
              </a:rPr>
              <a:t>/Stenbacka Nordströms forskning </a:t>
            </a:r>
            <a:endParaRPr lang="sv-SE"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633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62EF8BD7-ECAC-C2EB-499B-A0A0CCA09413}"/>
              </a:ext>
            </a:extLst>
          </p:cNvPr>
          <p:cNvSpPr txBox="1"/>
          <p:nvPr/>
        </p:nvSpPr>
        <p:spPr>
          <a:xfrm>
            <a:off x="2659458" y="157673"/>
            <a:ext cx="3969100" cy="523220"/>
          </a:xfrm>
          <a:prstGeom prst="rect">
            <a:avLst/>
          </a:prstGeom>
          <a:noFill/>
        </p:spPr>
        <p:txBody>
          <a:bodyPr wrap="none" rtlCol="0">
            <a:spAutoFit/>
          </a:bodyPr>
          <a:lstStyle/>
          <a:p>
            <a:pPr algn="ctr"/>
            <a:r>
              <a:rPr lang="sv-SE" sz="2800" b="1" dirty="0">
                <a:solidFill>
                  <a:srgbClr val="555555"/>
                </a:solidFill>
                <a:latin typeface="Calibri" panose="020F0502020204030204" pitchFamily="34" charset="0"/>
                <a:ea typeface="Times New Roman" panose="02020603050405020304" pitchFamily="18" charset="0"/>
              </a:rPr>
              <a:t>Stärk Rotarys varumärke!</a:t>
            </a:r>
            <a:endParaRPr lang="sv-SE" sz="2800" dirty="0"/>
          </a:p>
        </p:txBody>
      </p:sp>
      <p:sp>
        <p:nvSpPr>
          <p:cNvPr id="8" name="textruta 7">
            <a:extLst>
              <a:ext uri="{FF2B5EF4-FFF2-40B4-BE49-F238E27FC236}">
                <a16:creationId xmlns:a16="http://schemas.microsoft.com/office/drawing/2014/main" id="{5EF8C605-E30F-4EA0-4649-898151BB9139}"/>
              </a:ext>
            </a:extLst>
          </p:cNvPr>
          <p:cNvSpPr txBox="1"/>
          <p:nvPr/>
        </p:nvSpPr>
        <p:spPr>
          <a:xfrm>
            <a:off x="1043608" y="1275606"/>
            <a:ext cx="7200800" cy="2253566"/>
          </a:xfrm>
          <a:prstGeom prst="rect">
            <a:avLst/>
          </a:prstGeom>
          <a:noFill/>
        </p:spPr>
        <p:txBody>
          <a:bodyPr wrap="square">
            <a:spAutoFit/>
          </a:bodyPr>
          <a:lstStyle/>
          <a:p>
            <a:pP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Rotarys varumärke stärks av aktiviteter som vi gör i samhället, evenemang, tidningsartiklar, minnesmärken etc. </a:t>
            </a:r>
          </a:p>
          <a:p>
            <a:pPr>
              <a:lnSpc>
                <a:spcPts val="1920"/>
              </a:lnSpc>
              <a:spcAft>
                <a:spcPts val="750"/>
              </a:spcAft>
            </a:pPr>
            <a:endParaRPr lang="sv-SE" sz="2000" dirty="0">
              <a:latin typeface="Calibri" panose="020F0502020204030204" pitchFamily="34" charset="0"/>
              <a:ea typeface="Calibri" panose="020F0502020204030204" pitchFamily="34" charset="0"/>
              <a:cs typeface="Calibri" panose="020F0502020204030204" pitchFamily="34" charset="0"/>
            </a:endParaRPr>
          </a:p>
          <a:p>
            <a:pP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Hur starkt Rotarys varumärke är på en ort, kan man testa genom att fråga icke-rotarianer hur de uppfattar/beskriver Rotary – d.v.s. vilket som är vårt rykte - samt att sedan jämföra svaren med hur man vill att det bör vara. Därmed har man skapat underlag för förbättringsarbete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5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5" name="textruta 4">
            <a:extLst>
              <a:ext uri="{FF2B5EF4-FFF2-40B4-BE49-F238E27FC236}">
                <a16:creationId xmlns:a16="http://schemas.microsoft.com/office/drawing/2014/main" id="{14C3B014-E4E8-CA36-9AA3-975FE8DF9F0D}"/>
              </a:ext>
            </a:extLst>
          </p:cNvPr>
          <p:cNvSpPr txBox="1"/>
          <p:nvPr/>
        </p:nvSpPr>
        <p:spPr>
          <a:xfrm>
            <a:off x="1547664" y="927668"/>
            <a:ext cx="6480720" cy="1015663"/>
          </a:xfrm>
          <a:prstGeom prst="rect">
            <a:avLst/>
          </a:prstGeom>
          <a:noFill/>
        </p:spPr>
        <p:txBody>
          <a:bodyPr wrap="square">
            <a:spAutoFit/>
          </a:bodyPr>
          <a:lstStyle/>
          <a:p>
            <a:r>
              <a:rPr lang="sv-SE" sz="2000" b="0" i="0" dirty="0">
                <a:solidFill>
                  <a:srgbClr val="222222"/>
                </a:solidFill>
                <a:effectLst/>
              </a:rPr>
              <a:t>RI har godkänt en ny DEI uppförandekod för att hjälpa Rotarymedlemmar att skapa och upprätthålla en miljö som är samarbetsvillig, positiv och hälsosam för alla.</a:t>
            </a:r>
            <a:endParaRPr lang="sv-SE" sz="2000" dirty="0"/>
          </a:p>
        </p:txBody>
      </p:sp>
      <p:sp>
        <p:nvSpPr>
          <p:cNvPr id="8" name="textruta 7">
            <a:extLst>
              <a:ext uri="{FF2B5EF4-FFF2-40B4-BE49-F238E27FC236}">
                <a16:creationId xmlns:a16="http://schemas.microsoft.com/office/drawing/2014/main" id="{BE23F990-89F4-AD9B-8E32-9F330685ACCE}"/>
              </a:ext>
            </a:extLst>
          </p:cNvPr>
          <p:cNvSpPr txBox="1"/>
          <p:nvPr/>
        </p:nvSpPr>
        <p:spPr>
          <a:xfrm>
            <a:off x="1412776" y="232361"/>
            <a:ext cx="6318448" cy="523220"/>
          </a:xfrm>
          <a:prstGeom prst="rect">
            <a:avLst/>
          </a:prstGeom>
          <a:noFill/>
        </p:spPr>
        <p:txBody>
          <a:bodyPr wrap="square">
            <a:spAutoFit/>
          </a:bodyPr>
          <a:lstStyle/>
          <a:p>
            <a:pPr algn="ctr"/>
            <a:r>
              <a:rPr lang="en-US" sz="2800" b="1" i="0" dirty="0">
                <a:effectLst/>
              </a:rPr>
              <a:t>Diversity, Equity and Inclusion (DEI)</a:t>
            </a:r>
          </a:p>
        </p:txBody>
      </p:sp>
      <p:sp>
        <p:nvSpPr>
          <p:cNvPr id="10" name="textruta 9">
            <a:extLst>
              <a:ext uri="{FF2B5EF4-FFF2-40B4-BE49-F238E27FC236}">
                <a16:creationId xmlns:a16="http://schemas.microsoft.com/office/drawing/2014/main" id="{0248C728-2CA6-3FD2-6A05-DB3F0D69E3D0}"/>
              </a:ext>
            </a:extLst>
          </p:cNvPr>
          <p:cNvSpPr txBox="1"/>
          <p:nvPr/>
        </p:nvSpPr>
        <p:spPr>
          <a:xfrm>
            <a:off x="107504" y="2155293"/>
            <a:ext cx="5242339" cy="1938992"/>
          </a:xfrm>
          <a:prstGeom prst="rect">
            <a:avLst/>
          </a:prstGeom>
          <a:noFill/>
        </p:spPr>
        <p:txBody>
          <a:bodyPr wrap="square">
            <a:spAutoFit/>
          </a:bodyPr>
          <a:lstStyle/>
          <a:p>
            <a:pPr algn="l"/>
            <a:r>
              <a:rPr lang="sv-SE" sz="2000" b="1" i="0" dirty="0">
                <a:solidFill>
                  <a:srgbClr val="222222"/>
                </a:solidFill>
                <a:effectLst/>
              </a:rPr>
              <a:t>Enkelt uttryckt ber </a:t>
            </a:r>
            <a:r>
              <a:rPr lang="sv-SE" sz="2000" b="1" i="0" dirty="0" err="1">
                <a:solidFill>
                  <a:srgbClr val="222222"/>
                </a:solidFill>
                <a:effectLst/>
              </a:rPr>
              <a:t>DEI:s</a:t>
            </a:r>
            <a:r>
              <a:rPr lang="sv-SE" sz="2000" b="1" i="0" dirty="0">
                <a:solidFill>
                  <a:srgbClr val="222222"/>
                </a:solidFill>
                <a:effectLst/>
              </a:rPr>
              <a:t> uppförandekod dig att:</a:t>
            </a:r>
            <a:endParaRPr lang="sv-SE" sz="2000" b="0" i="0" dirty="0">
              <a:solidFill>
                <a:srgbClr val="222222"/>
              </a:solidFill>
              <a:effectLst/>
            </a:endParaRPr>
          </a:p>
          <a:p>
            <a:pPr marL="444500" algn="l"/>
            <a:r>
              <a:rPr lang="sv-SE" sz="2000" b="0" i="0" dirty="0">
                <a:solidFill>
                  <a:srgbClr val="222222"/>
                </a:solidFill>
                <a:effectLst/>
              </a:rPr>
              <a:t>• Använda ett respektfullt språk</a:t>
            </a:r>
            <a:br>
              <a:rPr lang="sv-SE" sz="2000" b="0" i="0" dirty="0">
                <a:solidFill>
                  <a:srgbClr val="222222"/>
                </a:solidFill>
                <a:effectLst/>
              </a:rPr>
            </a:br>
            <a:r>
              <a:rPr lang="sv-SE" sz="2000" b="0" i="0" dirty="0">
                <a:solidFill>
                  <a:srgbClr val="222222"/>
                </a:solidFill>
                <a:effectLst/>
              </a:rPr>
              <a:t>• Vara stödjande</a:t>
            </a:r>
            <a:br>
              <a:rPr lang="sv-SE" sz="2000" b="0" i="0" dirty="0">
                <a:solidFill>
                  <a:srgbClr val="222222"/>
                </a:solidFill>
                <a:effectLst/>
              </a:rPr>
            </a:br>
            <a:r>
              <a:rPr lang="sv-SE" sz="2000" b="0" i="0" dirty="0">
                <a:solidFill>
                  <a:srgbClr val="222222"/>
                </a:solidFill>
                <a:effectLst/>
              </a:rPr>
              <a:t>• Främja en välkomnande och inkluderande miljö</a:t>
            </a:r>
          </a:p>
          <a:p>
            <a:pPr marL="444500" algn="l"/>
            <a:r>
              <a:rPr lang="sv-SE" sz="2000" b="0" i="0" dirty="0">
                <a:solidFill>
                  <a:srgbClr val="222222"/>
                </a:solidFill>
                <a:effectLst/>
              </a:rPr>
              <a:t>• Fira mångfald</a:t>
            </a:r>
          </a:p>
        </p:txBody>
      </p:sp>
      <p:pic>
        <p:nvPicPr>
          <p:cNvPr id="2" name="Bildobjekt 1">
            <a:extLst>
              <a:ext uri="{FF2B5EF4-FFF2-40B4-BE49-F238E27FC236}">
                <a16:creationId xmlns:a16="http://schemas.microsoft.com/office/drawing/2014/main" id="{9FC0B46F-E458-2768-7190-35CE2F40F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27075"/>
            <a:ext cx="3372983" cy="1941339"/>
          </a:xfrm>
          <a:prstGeom prst="rect">
            <a:avLst/>
          </a:prstGeom>
        </p:spPr>
      </p:pic>
    </p:spTree>
    <p:extLst>
      <p:ext uri="{BB962C8B-B14F-4D97-AF65-F5344CB8AC3E}">
        <p14:creationId xmlns:p14="http://schemas.microsoft.com/office/powerpoint/2010/main" val="412455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pic>
        <p:nvPicPr>
          <p:cNvPr id="5124" name="Picture 2" descr="A person wearing a head scarf&#10;&#10;Description automatically generated with low confidence">
            <a:extLst>
              <a:ext uri="{FF2B5EF4-FFF2-40B4-BE49-F238E27FC236}">
                <a16:creationId xmlns:a16="http://schemas.microsoft.com/office/drawing/2014/main" id="{9BD06B4C-E08C-541C-9716-B3D970547C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77" t="33519" r="12675"/>
          <a:stretch/>
        </p:blipFill>
        <p:spPr bwMode="auto">
          <a:xfrm>
            <a:off x="219254" y="771550"/>
            <a:ext cx="2788170"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457200" y="51471"/>
            <a:ext cx="8229600" cy="576063"/>
          </a:xfrm>
        </p:spPr>
        <p:txBody>
          <a:bodyPr>
            <a:normAutofit/>
          </a:bodyPr>
          <a:lstStyle/>
          <a:p>
            <a:r>
              <a:rPr lang="en-US" altLang="sv-SE" sz="2800" b="1" dirty="0">
                <a:latin typeface="+mn-lt"/>
                <a:ea typeface="Open Sans Condensed" pitchFamily="34" charset="0"/>
                <a:cs typeface="Open Sans Condensed" pitchFamily="34" charset="0"/>
              </a:rPr>
              <a:t>Rotary Peace Fellowship Ambassador</a:t>
            </a:r>
            <a:endParaRPr lang="sv-SE" sz="2800" b="1" dirty="0">
              <a:latin typeface="+mn-lt"/>
              <a:ea typeface="Open Sans Condensed" pitchFamily="34" charset="0"/>
              <a:cs typeface="Open Sans Condensed" pitchFamily="34" charset="0"/>
            </a:endParaRPr>
          </a:p>
        </p:txBody>
      </p:sp>
      <p:sp>
        <p:nvSpPr>
          <p:cNvPr id="5" name="Platshållare för innehåll 4"/>
          <p:cNvSpPr>
            <a:spLocks noGrp="1"/>
          </p:cNvSpPr>
          <p:nvPr>
            <p:ph idx="1"/>
          </p:nvPr>
        </p:nvSpPr>
        <p:spPr>
          <a:xfrm>
            <a:off x="3203848" y="627534"/>
            <a:ext cx="5472608" cy="3757961"/>
          </a:xfrm>
        </p:spPr>
        <p:txBody>
          <a:bodyPr>
            <a:noAutofit/>
          </a:bodyPr>
          <a:lstStyle/>
          <a:p>
            <a:pPr marL="0" lvl="0" indent="0" eaLnBrk="0" fontAlgn="base" hangingPunct="0">
              <a:spcBef>
                <a:spcPct val="0"/>
              </a:spcBef>
              <a:spcAft>
                <a:spcPct val="0"/>
              </a:spcAft>
              <a:buNone/>
            </a:pPr>
            <a:r>
              <a:rPr lang="en-IE" altLang="sv-SE" sz="2000" b="1" dirty="0" err="1">
                <a:ea typeface="Open Sans" pitchFamily="34" charset="0"/>
                <a:cs typeface="Open Sans" pitchFamily="34" charset="0"/>
              </a:rPr>
              <a:t>Amina</a:t>
            </a:r>
            <a:r>
              <a:rPr lang="en-IE" altLang="sv-SE" sz="2000" b="1" dirty="0">
                <a:ea typeface="Open Sans" pitchFamily="34" charset="0"/>
                <a:cs typeface="Open Sans" pitchFamily="34" charset="0"/>
              </a:rPr>
              <a:t> </a:t>
            </a:r>
            <a:r>
              <a:rPr lang="en-IE" altLang="sv-SE" sz="2000" b="1" dirty="0" err="1">
                <a:ea typeface="Open Sans" pitchFamily="34" charset="0"/>
                <a:cs typeface="Open Sans" pitchFamily="34" charset="0"/>
              </a:rPr>
              <a:t>Adhan</a:t>
            </a:r>
            <a:r>
              <a:rPr lang="en-IE" altLang="sv-SE" sz="2000" b="1" dirty="0">
                <a:ea typeface="Open Sans" pitchFamily="34" charset="0"/>
                <a:cs typeface="Open Sans" pitchFamily="34" charset="0"/>
              </a:rPr>
              <a:t> Ahmed </a:t>
            </a:r>
            <a:r>
              <a:rPr lang="en-IE" altLang="sv-SE" sz="2000" dirty="0">
                <a:ea typeface="Open Sans" pitchFamily="34" charset="0"/>
                <a:cs typeface="Open Sans" pitchFamily="34" charset="0"/>
              </a:rPr>
              <a:t>is Kenyan  who has a Bachelor’s Degree in International. Her interests span women empowerment, inclusion and human rights. She has worked in Kenya and Somalia and has experience working on other countries (Rwanda, Burundi).</a:t>
            </a:r>
          </a:p>
          <a:p>
            <a:pPr marL="0" lvl="0" indent="0" eaLnBrk="0" fontAlgn="base" hangingPunct="0">
              <a:spcBef>
                <a:spcPct val="0"/>
              </a:spcBef>
              <a:spcAft>
                <a:spcPct val="0"/>
              </a:spcAft>
              <a:buNone/>
            </a:pPr>
            <a:endParaRPr lang="en-IE" altLang="sv-SE" sz="2000" b="1" dirty="0">
              <a:ea typeface="Open Sans" pitchFamily="34" charset="0"/>
              <a:cs typeface="Open Sans" pitchFamily="34" charset="0"/>
            </a:endParaRPr>
          </a:p>
          <a:p>
            <a:pPr marL="0" lvl="0" indent="0" eaLnBrk="0" fontAlgn="base" hangingPunct="0">
              <a:spcBef>
                <a:spcPct val="0"/>
              </a:spcBef>
              <a:spcAft>
                <a:spcPct val="0"/>
              </a:spcAft>
              <a:buNone/>
            </a:pPr>
            <a:r>
              <a:rPr lang="en-IE" altLang="sv-SE" sz="2000" dirty="0">
                <a:ea typeface="Open Sans" pitchFamily="34" charset="0"/>
                <a:cs typeface="Open Sans" pitchFamily="34" charset="0"/>
              </a:rPr>
              <a:t>She is sponsored by District 9212 and is currently a second year Rotary peace fellow at Uppsala University. </a:t>
            </a:r>
          </a:p>
        </p:txBody>
      </p:sp>
    </p:spTree>
    <p:extLst>
      <p:ext uri="{BB962C8B-B14F-4D97-AF65-F5344CB8AC3E}">
        <p14:creationId xmlns:p14="http://schemas.microsoft.com/office/powerpoint/2010/main" val="105762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1247729D-AAE1-C4F1-5E90-E20B94181B9F}"/>
              </a:ext>
            </a:extLst>
          </p:cNvPr>
          <p:cNvSpPr txBox="1"/>
          <p:nvPr/>
        </p:nvSpPr>
        <p:spPr>
          <a:xfrm>
            <a:off x="1406225" y="-67273"/>
            <a:ext cx="6366358" cy="523220"/>
          </a:xfrm>
          <a:prstGeom prst="rect">
            <a:avLst/>
          </a:prstGeom>
          <a:noFill/>
        </p:spPr>
        <p:txBody>
          <a:bodyPr wrap="none" rtlCol="0">
            <a:spAutoFit/>
          </a:bodyPr>
          <a:lstStyle/>
          <a:p>
            <a:pPr algn="ctr"/>
            <a:r>
              <a:rPr lang="sv-SE" sz="2800" b="1" dirty="0"/>
              <a:t>Rotary är representerat i de flesta länder!</a:t>
            </a:r>
          </a:p>
        </p:txBody>
      </p:sp>
      <p:pic>
        <p:nvPicPr>
          <p:cNvPr id="7" name="Bildobjekt 6" descr="En bild som visar karta&#10;&#10;Automatiskt genererad beskrivning">
            <a:extLst>
              <a:ext uri="{FF2B5EF4-FFF2-40B4-BE49-F238E27FC236}">
                <a16:creationId xmlns:a16="http://schemas.microsoft.com/office/drawing/2014/main" id="{375195F8-E660-A754-658B-F9F0B3F0A4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1943" y="1900908"/>
            <a:ext cx="4614922" cy="2411503"/>
          </a:xfrm>
          <a:prstGeom prst="rect">
            <a:avLst/>
          </a:prstGeom>
          <a:noFill/>
          <a:ln>
            <a:noFill/>
          </a:ln>
        </p:spPr>
      </p:pic>
      <p:sp>
        <p:nvSpPr>
          <p:cNvPr id="9" name="textruta 8">
            <a:extLst>
              <a:ext uri="{FF2B5EF4-FFF2-40B4-BE49-F238E27FC236}">
                <a16:creationId xmlns:a16="http://schemas.microsoft.com/office/drawing/2014/main" id="{1BC2DD44-EA62-C79A-D5A0-183F3ABB6177}"/>
              </a:ext>
            </a:extLst>
          </p:cNvPr>
          <p:cNvSpPr txBox="1"/>
          <p:nvPr/>
        </p:nvSpPr>
        <p:spPr>
          <a:xfrm>
            <a:off x="971600" y="696730"/>
            <a:ext cx="7200800" cy="823302"/>
          </a:xfrm>
          <a:prstGeom prst="rect">
            <a:avLst/>
          </a:prstGeom>
          <a:noFill/>
        </p:spPr>
        <p:txBody>
          <a:bodyPr wrap="square">
            <a:spAutoFit/>
          </a:bodyPr>
          <a:lstStyle/>
          <a:p>
            <a:pPr>
              <a:lnSpc>
                <a:spcPts val="1920"/>
              </a:lnSpc>
              <a:spcAft>
                <a:spcPts val="750"/>
              </a:spcAft>
            </a:pPr>
            <a:r>
              <a:rPr lang="sv-SE" sz="2000" dirty="0">
                <a:effectLst/>
                <a:latin typeface="Calibri" panose="020F0502020204030204" pitchFamily="34" charset="0"/>
                <a:ea typeface="Calibri" panose="020F0502020204030204" pitchFamily="34" charset="0"/>
                <a:cs typeface="Calibri" panose="020F0502020204030204" pitchFamily="34" charset="0"/>
              </a:rPr>
              <a:t>Att Rotary har drygt 1,4 miljoner medlemmar i drygt 220 länder och regioner och att få vita fläckar finns i världen där inte Rotary finns, är också viktig kunskap att ha för varje Rotarian. </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23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50"/>
            <a:ext cx="9144000" cy="5143500"/>
          </a:xfrm>
          <a:prstGeom prst="rect">
            <a:avLst/>
          </a:prstGeom>
          <a:ln>
            <a:solidFill>
              <a:schemeClr val="bg1">
                <a:lumMod val="95000"/>
              </a:schemeClr>
            </a:solidFill>
          </a:ln>
        </p:spPr>
      </p:pic>
      <p:sp>
        <p:nvSpPr>
          <p:cNvPr id="8" name="textruta 7">
            <a:extLst>
              <a:ext uri="{FF2B5EF4-FFF2-40B4-BE49-F238E27FC236}">
                <a16:creationId xmlns:a16="http://schemas.microsoft.com/office/drawing/2014/main" id="{C5A3E54E-67BD-B07F-8FF2-D0C61F70A54E}"/>
              </a:ext>
            </a:extLst>
          </p:cNvPr>
          <p:cNvSpPr txBox="1"/>
          <p:nvPr/>
        </p:nvSpPr>
        <p:spPr>
          <a:xfrm>
            <a:off x="3177084" y="1617643"/>
            <a:ext cx="3888432" cy="707886"/>
          </a:xfrm>
          <a:prstGeom prst="rect">
            <a:avLst/>
          </a:prstGeom>
          <a:noFill/>
        </p:spPr>
        <p:txBody>
          <a:bodyPr wrap="square" rtlCol="0">
            <a:spAutoFit/>
          </a:bodyPr>
          <a:lstStyle/>
          <a:p>
            <a:r>
              <a:rPr lang="sv-SE" sz="2000" dirty="0">
                <a:solidFill>
                  <a:schemeClr val="bg1"/>
                </a:solidFill>
              </a:rPr>
              <a:t>PETS 2023-03-11</a:t>
            </a:r>
          </a:p>
          <a:p>
            <a:r>
              <a:rPr lang="sv-SE" sz="2000" dirty="0">
                <a:solidFill>
                  <a:schemeClr val="bg1"/>
                </a:solidFill>
              </a:rPr>
              <a:t>Stig Ottosson, DGE</a:t>
            </a:r>
          </a:p>
        </p:txBody>
      </p:sp>
      <p:sp>
        <p:nvSpPr>
          <p:cNvPr id="3" name="textruta 2">
            <a:extLst>
              <a:ext uri="{FF2B5EF4-FFF2-40B4-BE49-F238E27FC236}">
                <a16:creationId xmlns:a16="http://schemas.microsoft.com/office/drawing/2014/main" id="{6A10473C-B825-4CDE-6383-BA3E5FE14FB0}"/>
              </a:ext>
            </a:extLst>
          </p:cNvPr>
          <p:cNvSpPr txBox="1"/>
          <p:nvPr/>
        </p:nvSpPr>
        <p:spPr>
          <a:xfrm>
            <a:off x="2267744" y="195486"/>
            <a:ext cx="3888432" cy="954107"/>
          </a:xfrm>
          <a:prstGeom prst="rect">
            <a:avLst/>
          </a:prstGeom>
          <a:noFill/>
        </p:spPr>
        <p:txBody>
          <a:bodyPr wrap="square">
            <a:spAutoFit/>
          </a:bodyPr>
          <a:lstStyle/>
          <a:p>
            <a:pPr algn="ctr"/>
            <a:r>
              <a:rPr lang="sv-SE" sz="2800" b="1" dirty="0">
                <a:solidFill>
                  <a:schemeClr val="bg1"/>
                </a:solidFill>
              </a:rPr>
              <a:t>Inriktningar för D2360 juli 2023 – juni 2024</a:t>
            </a:r>
          </a:p>
        </p:txBody>
      </p:sp>
    </p:spTree>
    <p:extLst>
      <p:ext uri="{BB962C8B-B14F-4D97-AF65-F5344CB8AC3E}">
        <p14:creationId xmlns:p14="http://schemas.microsoft.com/office/powerpoint/2010/main" val="272443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grpSp>
        <p:nvGrpSpPr>
          <p:cNvPr id="17" name="Grupp 16">
            <a:extLst>
              <a:ext uri="{FF2B5EF4-FFF2-40B4-BE49-F238E27FC236}">
                <a16:creationId xmlns:a16="http://schemas.microsoft.com/office/drawing/2014/main" id="{BD85E93D-09AC-8760-3B2F-DE08AB85DDDD}"/>
              </a:ext>
            </a:extLst>
          </p:cNvPr>
          <p:cNvGrpSpPr/>
          <p:nvPr/>
        </p:nvGrpSpPr>
        <p:grpSpPr>
          <a:xfrm>
            <a:off x="-6829" y="987574"/>
            <a:ext cx="9075697" cy="3168352"/>
            <a:chOff x="0" y="555526"/>
            <a:chExt cx="9075697" cy="3168352"/>
          </a:xfrm>
        </p:grpSpPr>
        <p:pic>
          <p:nvPicPr>
            <p:cNvPr id="2" name="Bildobjekt 1">
              <a:extLst>
                <a:ext uri="{FF2B5EF4-FFF2-40B4-BE49-F238E27FC236}">
                  <a16:creationId xmlns:a16="http://schemas.microsoft.com/office/drawing/2014/main" id="{3F7610CD-EBE5-36D2-25C4-35D201FEB35D}"/>
                </a:ext>
              </a:extLst>
            </p:cNvPr>
            <p:cNvPicPr>
              <a:picLocks noChangeAspect="1"/>
            </p:cNvPicPr>
            <p:nvPr/>
          </p:nvPicPr>
          <p:blipFill rotWithShape="1">
            <a:blip r:embed="rId4"/>
            <a:srcRect l="19251" t="29111" r="34499" b="18444"/>
            <a:stretch/>
          </p:blipFill>
          <p:spPr>
            <a:xfrm>
              <a:off x="4616388" y="735546"/>
              <a:ext cx="4459309" cy="2844316"/>
            </a:xfrm>
            <a:prstGeom prst="rect">
              <a:avLst/>
            </a:prstGeom>
          </p:spPr>
        </p:pic>
        <p:grpSp>
          <p:nvGrpSpPr>
            <p:cNvPr id="5" name="Grupp 4">
              <a:extLst>
                <a:ext uri="{FF2B5EF4-FFF2-40B4-BE49-F238E27FC236}">
                  <a16:creationId xmlns:a16="http://schemas.microsoft.com/office/drawing/2014/main" id="{1D9A2467-F4CB-8CEA-355D-F32FB097D801}"/>
                </a:ext>
              </a:extLst>
            </p:cNvPr>
            <p:cNvGrpSpPr/>
            <p:nvPr/>
          </p:nvGrpSpPr>
          <p:grpSpPr>
            <a:xfrm>
              <a:off x="0" y="555526"/>
              <a:ext cx="4788024" cy="3168352"/>
              <a:chOff x="441823" y="-394137"/>
              <a:chExt cx="5461326" cy="3899337"/>
            </a:xfrm>
          </p:grpSpPr>
          <p:pic>
            <p:nvPicPr>
              <p:cNvPr id="7" name="Bildobjekt 6">
                <a:extLst>
                  <a:ext uri="{FF2B5EF4-FFF2-40B4-BE49-F238E27FC236}">
                    <a16:creationId xmlns:a16="http://schemas.microsoft.com/office/drawing/2014/main" id="{BF4D3095-9D2C-E2E9-B155-74DB54D64BDB}"/>
                  </a:ext>
                </a:extLst>
              </p:cNvPr>
              <p:cNvPicPr>
                <a:picLocks noChangeAspect="1"/>
              </p:cNvPicPr>
              <p:nvPr/>
            </p:nvPicPr>
            <p:blipFill rotWithShape="1">
              <a:blip r:embed="rId5"/>
              <a:srcRect l="48750" t="36667" r="39062" b="55000"/>
              <a:stretch/>
            </p:blipFill>
            <p:spPr>
              <a:xfrm>
                <a:off x="591907" y="141557"/>
                <a:ext cx="2186410" cy="840927"/>
              </a:xfrm>
              <a:prstGeom prst="rect">
                <a:avLst/>
              </a:prstGeom>
            </p:spPr>
          </p:pic>
          <p:grpSp>
            <p:nvGrpSpPr>
              <p:cNvPr id="8" name="Grupp 7">
                <a:extLst>
                  <a:ext uri="{FF2B5EF4-FFF2-40B4-BE49-F238E27FC236}">
                    <a16:creationId xmlns:a16="http://schemas.microsoft.com/office/drawing/2014/main" id="{676BDF25-0F9F-65DF-5679-D63CD2B17F6B}"/>
                  </a:ext>
                </a:extLst>
              </p:cNvPr>
              <p:cNvGrpSpPr/>
              <p:nvPr/>
            </p:nvGrpSpPr>
            <p:grpSpPr>
              <a:xfrm>
                <a:off x="441823" y="-394137"/>
                <a:ext cx="5461326" cy="3899337"/>
                <a:chOff x="887951" y="595973"/>
                <a:chExt cx="5461326" cy="3899337"/>
              </a:xfrm>
            </p:grpSpPr>
            <p:pic>
              <p:nvPicPr>
                <p:cNvPr id="9" name="Bildobjekt 8" descr="En bild som visar person, man, himmel, utomhus&#10;&#10;Automatiskt genererad beskrivning">
                  <a:extLst>
                    <a:ext uri="{FF2B5EF4-FFF2-40B4-BE49-F238E27FC236}">
                      <a16:creationId xmlns:a16="http://schemas.microsoft.com/office/drawing/2014/main" id="{FE2B0314-5F77-9FE4-36CB-65944BB67E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7509" y="1049660"/>
                  <a:ext cx="1231099" cy="1328122"/>
                </a:xfrm>
                <a:prstGeom prst="rect">
                  <a:avLst/>
                </a:prstGeom>
              </p:spPr>
            </p:pic>
            <p:grpSp>
              <p:nvGrpSpPr>
                <p:cNvPr id="10" name="Grupp 9">
                  <a:extLst>
                    <a:ext uri="{FF2B5EF4-FFF2-40B4-BE49-F238E27FC236}">
                      <a16:creationId xmlns:a16="http://schemas.microsoft.com/office/drawing/2014/main" id="{BACAA3FE-6A76-B77F-0A22-A7371B12F92B}"/>
                    </a:ext>
                  </a:extLst>
                </p:cNvPr>
                <p:cNvGrpSpPr/>
                <p:nvPr/>
              </p:nvGrpSpPr>
              <p:grpSpPr>
                <a:xfrm>
                  <a:off x="887951" y="595973"/>
                  <a:ext cx="5461326" cy="3899337"/>
                  <a:chOff x="152402" y="168166"/>
                  <a:chExt cx="5461326" cy="3899337"/>
                </a:xfrm>
              </p:grpSpPr>
              <p:cxnSp>
                <p:nvCxnSpPr>
                  <p:cNvPr id="12" name="Rak koppling 11">
                    <a:extLst>
                      <a:ext uri="{FF2B5EF4-FFF2-40B4-BE49-F238E27FC236}">
                        <a16:creationId xmlns:a16="http://schemas.microsoft.com/office/drawing/2014/main" id="{83628896-5FC3-8C1E-E1E4-445FA0880173}"/>
                      </a:ext>
                    </a:extLst>
                  </p:cNvPr>
                  <p:cNvCxnSpPr/>
                  <p:nvPr/>
                </p:nvCxnSpPr>
                <p:spPr>
                  <a:xfrm>
                    <a:off x="472966" y="168166"/>
                    <a:ext cx="0" cy="3899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0042846B-CF15-AF5F-E69D-E2B7AD2F885A}"/>
                      </a:ext>
                    </a:extLst>
                  </p:cNvPr>
                  <p:cNvCxnSpPr/>
                  <p:nvPr/>
                </p:nvCxnSpPr>
                <p:spPr>
                  <a:xfrm>
                    <a:off x="5203058" y="168166"/>
                    <a:ext cx="0" cy="3899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4AFE939C-3C03-1E2F-1C32-D16340CD2624}"/>
                      </a:ext>
                    </a:extLst>
                  </p:cNvPr>
                  <p:cNvCxnSpPr>
                    <a:cxnSpLocks/>
                  </p:cNvCxnSpPr>
                  <p:nvPr/>
                </p:nvCxnSpPr>
                <p:spPr>
                  <a:xfrm flipH="1">
                    <a:off x="152402" y="620785"/>
                    <a:ext cx="5376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E7330978-3F0F-6F41-D221-73E4CF0E245F}"/>
                      </a:ext>
                    </a:extLst>
                  </p:cNvPr>
                  <p:cNvCxnSpPr>
                    <a:cxnSpLocks/>
                  </p:cNvCxnSpPr>
                  <p:nvPr/>
                </p:nvCxnSpPr>
                <p:spPr>
                  <a:xfrm flipH="1">
                    <a:off x="237688" y="3650609"/>
                    <a:ext cx="53760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extruta 10">
                  <a:extLst>
                    <a:ext uri="{FF2B5EF4-FFF2-40B4-BE49-F238E27FC236}">
                      <a16:creationId xmlns:a16="http://schemas.microsoft.com/office/drawing/2014/main" id="{CC8BC640-0FE3-FCF3-332F-8E9EA13BAD0E}"/>
                    </a:ext>
                  </a:extLst>
                </p:cNvPr>
                <p:cNvSpPr txBox="1"/>
                <p:nvPr/>
              </p:nvSpPr>
              <p:spPr>
                <a:xfrm>
                  <a:off x="2163070" y="2415783"/>
                  <a:ext cx="2814168" cy="1477262"/>
                </a:xfrm>
                <a:prstGeom prst="rect">
                  <a:avLst/>
                </a:prstGeom>
                <a:noFill/>
              </p:spPr>
              <p:txBody>
                <a:bodyPr wrap="square" rtlCol="0">
                  <a:spAutoFit/>
                </a:bodyPr>
                <a:lstStyle/>
                <a:p>
                  <a:pPr algn="ctr"/>
                  <a:r>
                    <a:rPr lang="sv-SE" sz="1200" dirty="0"/>
                    <a:t>Stig Ottosson</a:t>
                  </a:r>
                </a:p>
                <a:p>
                  <a:pPr algn="ctr"/>
                  <a:r>
                    <a:rPr lang="sv-SE" sz="1200" dirty="0" err="1"/>
                    <a:t>District</a:t>
                  </a:r>
                  <a:r>
                    <a:rPr lang="sv-SE" sz="1200" dirty="0"/>
                    <a:t> </a:t>
                  </a:r>
                  <a:r>
                    <a:rPr lang="sv-SE" sz="1200" dirty="0" err="1"/>
                    <a:t>governor</a:t>
                  </a:r>
                  <a:r>
                    <a:rPr lang="sv-SE" sz="1200" dirty="0"/>
                    <a:t> 2023-2024</a:t>
                  </a:r>
                </a:p>
                <a:p>
                  <a:pPr algn="ctr"/>
                  <a:endParaRPr lang="sv-SE" sz="1200" dirty="0"/>
                </a:p>
                <a:p>
                  <a:pPr algn="ctr"/>
                  <a:r>
                    <a:rPr lang="sv-SE" sz="1200" dirty="0"/>
                    <a:t>stig.ottosson@gmail.com</a:t>
                  </a:r>
                </a:p>
                <a:p>
                  <a:pPr algn="ctr"/>
                  <a:endParaRPr lang="sv-SE" sz="1200" dirty="0"/>
                </a:p>
                <a:p>
                  <a:pPr algn="ctr"/>
                  <a:r>
                    <a:rPr lang="sv-SE" sz="1200" dirty="0"/>
                    <a:t>+46 761 851 073</a:t>
                  </a:r>
                </a:p>
              </p:txBody>
            </p:sp>
          </p:grpSp>
        </p:grpSp>
      </p:grpSp>
      <p:sp>
        <p:nvSpPr>
          <p:cNvPr id="18" name="textruta 17">
            <a:extLst>
              <a:ext uri="{FF2B5EF4-FFF2-40B4-BE49-F238E27FC236}">
                <a16:creationId xmlns:a16="http://schemas.microsoft.com/office/drawing/2014/main" id="{E6B43C4E-DE1A-2B1E-5109-B5DE5AF40C7E}"/>
              </a:ext>
            </a:extLst>
          </p:cNvPr>
          <p:cNvSpPr txBox="1"/>
          <p:nvPr/>
        </p:nvSpPr>
        <p:spPr>
          <a:xfrm>
            <a:off x="3511289" y="312507"/>
            <a:ext cx="2094869" cy="523220"/>
          </a:xfrm>
          <a:prstGeom prst="rect">
            <a:avLst/>
          </a:prstGeom>
          <a:noFill/>
        </p:spPr>
        <p:txBody>
          <a:bodyPr wrap="none" rtlCol="0">
            <a:spAutoFit/>
          </a:bodyPr>
          <a:lstStyle/>
          <a:p>
            <a:pPr algn="ctr"/>
            <a:r>
              <a:rPr lang="sv-SE" sz="2800" b="1" dirty="0"/>
              <a:t>Visitkortmall</a:t>
            </a:r>
          </a:p>
        </p:txBody>
      </p:sp>
    </p:spTree>
    <p:extLst>
      <p:ext uri="{BB962C8B-B14F-4D97-AF65-F5344CB8AC3E}">
        <p14:creationId xmlns:p14="http://schemas.microsoft.com/office/powerpoint/2010/main" val="422491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sp>
        <p:nvSpPr>
          <p:cNvPr id="2" name="textruta 1">
            <a:extLst>
              <a:ext uri="{FF2B5EF4-FFF2-40B4-BE49-F238E27FC236}">
                <a16:creationId xmlns:a16="http://schemas.microsoft.com/office/drawing/2014/main" id="{AEFC8B60-BB92-A964-0FA1-74969DCD7123}"/>
              </a:ext>
            </a:extLst>
          </p:cNvPr>
          <p:cNvSpPr txBox="1"/>
          <p:nvPr/>
        </p:nvSpPr>
        <p:spPr>
          <a:xfrm>
            <a:off x="3308513" y="47299"/>
            <a:ext cx="2526974" cy="523220"/>
          </a:xfrm>
          <a:prstGeom prst="rect">
            <a:avLst/>
          </a:prstGeom>
          <a:noFill/>
        </p:spPr>
        <p:txBody>
          <a:bodyPr wrap="none" rtlCol="0">
            <a:spAutoFit/>
          </a:bodyPr>
          <a:lstStyle/>
          <a:p>
            <a:pPr algn="ctr"/>
            <a:r>
              <a:rPr lang="sv-SE" sz="2800" b="1" dirty="0"/>
              <a:t>Just Du behövs!</a:t>
            </a:r>
          </a:p>
        </p:txBody>
      </p:sp>
      <p:sp>
        <p:nvSpPr>
          <p:cNvPr id="5" name="textruta 4">
            <a:extLst>
              <a:ext uri="{FF2B5EF4-FFF2-40B4-BE49-F238E27FC236}">
                <a16:creationId xmlns:a16="http://schemas.microsoft.com/office/drawing/2014/main" id="{DECAB7F9-6829-5B48-7C8E-0719D3326605}"/>
              </a:ext>
            </a:extLst>
          </p:cNvPr>
          <p:cNvSpPr txBox="1"/>
          <p:nvPr/>
        </p:nvSpPr>
        <p:spPr>
          <a:xfrm>
            <a:off x="5508104" y="1123453"/>
            <a:ext cx="3635895" cy="3170099"/>
          </a:xfrm>
          <a:prstGeom prst="rect">
            <a:avLst/>
          </a:prstGeom>
          <a:noFill/>
        </p:spPr>
        <p:txBody>
          <a:bodyPr wrap="square">
            <a:spAutoFit/>
          </a:bodyPr>
          <a:lstStyle/>
          <a:p>
            <a:r>
              <a:rPr lang="sv-SE" sz="2000" dirty="0">
                <a:latin typeface="Calibri" panose="020F0502020204030204" pitchFamily="34" charset="0"/>
                <a:ea typeface="Calibri" panose="020F0502020204030204" pitchFamily="34" charset="0"/>
              </a:rPr>
              <a:t>Om vi skall lyckas växa under nästa </a:t>
            </a:r>
            <a:r>
              <a:rPr lang="sv-SE" sz="2000" dirty="0" err="1">
                <a:latin typeface="Calibri" panose="020F0502020204030204" pitchFamily="34" charset="0"/>
                <a:ea typeface="Calibri" panose="020F0502020204030204" pitchFamily="34" charset="0"/>
              </a:rPr>
              <a:t>Rotaryår</a:t>
            </a:r>
            <a:r>
              <a:rPr lang="sv-SE" sz="2000" dirty="0">
                <a:latin typeface="Calibri" panose="020F0502020204030204" pitchFamily="34" charset="0"/>
                <a:ea typeface="Calibri" panose="020F0502020204030204" pitchFamily="34" charset="0"/>
              </a:rPr>
              <a:t> i klubbarna behöver alla bidra. Hjälps vi åt blir arbetsinsatsen begränsad för var och en!</a:t>
            </a:r>
          </a:p>
          <a:p>
            <a:endParaRPr lang="sv-SE" sz="2000" dirty="0">
              <a:latin typeface="Calibri" panose="020F0502020204030204" pitchFamily="34" charset="0"/>
              <a:ea typeface="Calibri" panose="020F0502020204030204" pitchFamily="34" charset="0"/>
            </a:endParaRPr>
          </a:p>
          <a:p>
            <a:r>
              <a:rPr lang="sv-SE" sz="2000" dirty="0">
                <a:latin typeface="Calibri" panose="020F0502020204030204" pitchFamily="34" charset="0"/>
                <a:ea typeface="Calibri" panose="020F0502020204030204" pitchFamily="34" charset="0"/>
              </a:rPr>
              <a:t>Vi har många funktioner i distriktet och du kan bidra positivt på något sätt utifrån dina kunskaper och erfarenheter!</a:t>
            </a:r>
          </a:p>
        </p:txBody>
      </p:sp>
      <p:pic>
        <p:nvPicPr>
          <p:cNvPr id="1026" name="Picture 2">
            <a:extLst>
              <a:ext uri="{FF2B5EF4-FFF2-40B4-BE49-F238E27FC236}">
                <a16:creationId xmlns:a16="http://schemas.microsoft.com/office/drawing/2014/main" id="{3EA3C6BB-59B8-7D65-A615-981194B328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6" t="22443" r="16525" b="16736"/>
          <a:stretch/>
        </p:blipFill>
        <p:spPr bwMode="auto">
          <a:xfrm>
            <a:off x="-2124744" y="1123453"/>
            <a:ext cx="1800200" cy="289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Rotary 101 by Bill Downes (PDG ) - ppt download">
            <a:extLst>
              <a:ext uri="{FF2B5EF4-FFF2-40B4-BE49-F238E27FC236}">
                <a16:creationId xmlns:a16="http://schemas.microsoft.com/office/drawing/2014/main" id="{78391524-19D7-FA0E-FE32-13E9BF6771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730" t="26458" r="6029" b="9393"/>
          <a:stretch/>
        </p:blipFill>
        <p:spPr bwMode="auto">
          <a:xfrm>
            <a:off x="3661653" y="1029710"/>
            <a:ext cx="1820694" cy="2896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otary 101 by Bill Downes (PDG ) - ppt download">
            <a:extLst>
              <a:ext uri="{FF2B5EF4-FFF2-40B4-BE49-F238E27FC236}">
                <a16:creationId xmlns:a16="http://schemas.microsoft.com/office/drawing/2014/main" id="{59174D45-F3FC-2BA9-9176-6D5FFECD0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53" t="26458" r="44263" b="25545"/>
          <a:stretch/>
        </p:blipFill>
        <p:spPr bwMode="auto">
          <a:xfrm>
            <a:off x="32048" y="764855"/>
            <a:ext cx="3530179" cy="243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4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AEFC8B60-BB92-A964-0FA1-74969DCD7123}"/>
              </a:ext>
            </a:extLst>
          </p:cNvPr>
          <p:cNvSpPr txBox="1"/>
          <p:nvPr/>
        </p:nvSpPr>
        <p:spPr>
          <a:xfrm>
            <a:off x="685833" y="312507"/>
            <a:ext cx="7745775" cy="523220"/>
          </a:xfrm>
          <a:prstGeom prst="rect">
            <a:avLst/>
          </a:prstGeom>
          <a:noFill/>
        </p:spPr>
        <p:txBody>
          <a:bodyPr wrap="none" rtlCol="0">
            <a:spAutoFit/>
          </a:bodyPr>
          <a:lstStyle/>
          <a:p>
            <a:pPr algn="ctr"/>
            <a:r>
              <a:rPr lang="sv-SE" sz="2800" b="1" dirty="0"/>
              <a:t>Lycka till både på ett personligt plan och i klubben!</a:t>
            </a:r>
          </a:p>
        </p:txBody>
      </p:sp>
      <p:sp>
        <p:nvSpPr>
          <p:cNvPr id="5" name="textruta 4">
            <a:extLst>
              <a:ext uri="{FF2B5EF4-FFF2-40B4-BE49-F238E27FC236}">
                <a16:creationId xmlns:a16="http://schemas.microsoft.com/office/drawing/2014/main" id="{DECAB7F9-6829-5B48-7C8E-0719D3326605}"/>
              </a:ext>
            </a:extLst>
          </p:cNvPr>
          <p:cNvSpPr txBox="1"/>
          <p:nvPr/>
        </p:nvSpPr>
        <p:spPr>
          <a:xfrm>
            <a:off x="971599" y="849528"/>
            <a:ext cx="7200801" cy="3785652"/>
          </a:xfrm>
          <a:prstGeom prst="rect">
            <a:avLst/>
          </a:prstGeom>
          <a:noFill/>
        </p:spPr>
        <p:txBody>
          <a:bodyPr wrap="square">
            <a:spAutoFit/>
          </a:bodyPr>
          <a:lstStyle/>
          <a:p>
            <a:r>
              <a:rPr lang="sv-SE" sz="2000" dirty="0">
                <a:latin typeface="Calibri" panose="020F0502020204030204" pitchFamily="34" charset="0"/>
                <a:ea typeface="Calibri" panose="020F0502020204030204" pitchFamily="34" charset="0"/>
              </a:rPr>
              <a:t>Det känns skönt att vara stolt! Jag är mycket stolt över att vara Rotarian och att ha blivit vald att företräda alla er rotarianer i vårt distrikt</a:t>
            </a:r>
          </a:p>
          <a:p>
            <a:endParaRPr lang="sv-SE" sz="2000" dirty="0">
              <a:latin typeface="Calibri" panose="020F0502020204030204" pitchFamily="34" charset="0"/>
              <a:ea typeface="Calibri" panose="020F0502020204030204" pitchFamily="34" charset="0"/>
            </a:endParaRPr>
          </a:p>
          <a:p>
            <a:r>
              <a:rPr lang="sv-SE" sz="2000" dirty="0">
                <a:latin typeface="Calibri" panose="020F0502020204030204" pitchFamily="34" charset="0"/>
                <a:ea typeface="Calibri" panose="020F0502020204030204" pitchFamily="34" charset="0"/>
              </a:rPr>
              <a:t>Jag hoppas att vi alla under mitt </a:t>
            </a:r>
            <a:r>
              <a:rPr lang="sv-SE" sz="2000" dirty="0" err="1">
                <a:latin typeface="Calibri" panose="020F0502020204030204" pitchFamily="34" charset="0"/>
                <a:ea typeface="Calibri" panose="020F0502020204030204" pitchFamily="34" charset="0"/>
              </a:rPr>
              <a:t>rotaryår</a:t>
            </a:r>
            <a:r>
              <a:rPr lang="sv-SE" sz="2000" dirty="0">
                <a:latin typeface="Calibri" panose="020F0502020204030204" pitchFamily="34" charset="0"/>
                <a:ea typeface="Calibri" panose="020F0502020204030204" pitchFamily="34" charset="0"/>
              </a:rPr>
              <a:t> skall bli ytterligare lite stoltare rotarianer och att vi därmed tillsammans skall kunna göra positiva avtryck i Rotarys historia. </a:t>
            </a:r>
          </a:p>
          <a:p>
            <a:endParaRPr lang="sv-SE" sz="2000" dirty="0">
              <a:latin typeface="Calibri" panose="020F0502020204030204" pitchFamily="34" charset="0"/>
              <a:ea typeface="Calibri" panose="020F0502020204030204" pitchFamily="34" charset="0"/>
            </a:endParaRPr>
          </a:p>
          <a:p>
            <a:r>
              <a:rPr lang="sv-SE" sz="2000" dirty="0">
                <a:latin typeface="Calibri" panose="020F0502020204030204" pitchFamily="34" charset="0"/>
                <a:ea typeface="Calibri" panose="020F0502020204030204" pitchFamily="34" charset="0"/>
              </a:rPr>
              <a:t>Jag lovar att göra mitt bästa för att se till att så skall ske under detta viktiga förändringens år när bl.a. kriget i Ukraina förhoppningsvis tar slut.</a:t>
            </a:r>
          </a:p>
          <a:p>
            <a:r>
              <a:rPr lang="sv-SE" sz="2000" dirty="0">
                <a:latin typeface="Calibri" panose="020F0502020204030204" pitchFamily="34" charset="0"/>
                <a:ea typeface="Calibri" panose="020F0502020204030204" pitchFamily="34" charset="0"/>
              </a:rPr>
              <a:t> </a:t>
            </a:r>
            <a:endParaRPr lang="sv-SE" sz="2000" dirty="0"/>
          </a:p>
        </p:txBody>
      </p:sp>
    </p:spTree>
    <p:extLst>
      <p:ext uri="{BB962C8B-B14F-4D97-AF65-F5344CB8AC3E}">
        <p14:creationId xmlns:p14="http://schemas.microsoft.com/office/powerpoint/2010/main" val="395526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9" name="textruta 8">
            <a:extLst>
              <a:ext uri="{FF2B5EF4-FFF2-40B4-BE49-F238E27FC236}">
                <a16:creationId xmlns:a16="http://schemas.microsoft.com/office/drawing/2014/main" id="{A69CB74C-3683-0337-B849-9363A55F7089}"/>
              </a:ext>
            </a:extLst>
          </p:cNvPr>
          <p:cNvSpPr txBox="1"/>
          <p:nvPr/>
        </p:nvSpPr>
        <p:spPr>
          <a:xfrm>
            <a:off x="3548931" y="267494"/>
            <a:ext cx="2046138" cy="523220"/>
          </a:xfrm>
          <a:prstGeom prst="rect">
            <a:avLst/>
          </a:prstGeom>
          <a:noFill/>
        </p:spPr>
        <p:txBody>
          <a:bodyPr wrap="none" rtlCol="0">
            <a:spAutoFit/>
          </a:bodyPr>
          <a:lstStyle/>
          <a:p>
            <a:pPr algn="ctr"/>
            <a:r>
              <a:rPr lang="sv-SE" sz="2800" b="1" dirty="0"/>
              <a:t>Mitt yrkesliv</a:t>
            </a:r>
            <a:endParaRPr lang="sv-SE" sz="2400" b="1" dirty="0"/>
          </a:p>
        </p:txBody>
      </p:sp>
      <p:grpSp>
        <p:nvGrpSpPr>
          <p:cNvPr id="29" name="Grupp 28">
            <a:extLst>
              <a:ext uri="{FF2B5EF4-FFF2-40B4-BE49-F238E27FC236}">
                <a16:creationId xmlns:a16="http://schemas.microsoft.com/office/drawing/2014/main" id="{5291A63C-45CF-10C5-7843-B6A07553D6BA}"/>
              </a:ext>
            </a:extLst>
          </p:cNvPr>
          <p:cNvGrpSpPr/>
          <p:nvPr/>
        </p:nvGrpSpPr>
        <p:grpSpPr>
          <a:xfrm>
            <a:off x="331477" y="600083"/>
            <a:ext cx="3363090" cy="3427347"/>
            <a:chOff x="38576" y="529104"/>
            <a:chExt cx="3363090" cy="3427347"/>
          </a:xfrm>
        </p:grpSpPr>
        <p:sp>
          <p:nvSpPr>
            <p:cNvPr id="2" name="Ellips 1">
              <a:extLst>
                <a:ext uri="{FF2B5EF4-FFF2-40B4-BE49-F238E27FC236}">
                  <a16:creationId xmlns:a16="http://schemas.microsoft.com/office/drawing/2014/main" id="{6B8D5433-7DB1-A257-B09A-720F1AFAF3FE}"/>
                </a:ext>
              </a:extLst>
            </p:cNvPr>
            <p:cNvSpPr/>
            <p:nvPr/>
          </p:nvSpPr>
          <p:spPr>
            <a:xfrm>
              <a:off x="1601466" y="1419622"/>
              <a:ext cx="1800200"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7D0901FE-9204-9484-9B07-7AED80D5080E}"/>
                </a:ext>
              </a:extLst>
            </p:cNvPr>
            <p:cNvSpPr txBox="1"/>
            <p:nvPr/>
          </p:nvSpPr>
          <p:spPr>
            <a:xfrm>
              <a:off x="38576" y="2633012"/>
              <a:ext cx="1606530" cy="1323439"/>
            </a:xfrm>
            <a:prstGeom prst="rect">
              <a:avLst/>
            </a:prstGeom>
            <a:noFill/>
          </p:spPr>
          <p:txBody>
            <a:bodyPr wrap="none" rtlCol="0">
              <a:spAutoFit/>
            </a:bodyPr>
            <a:lstStyle/>
            <a:p>
              <a:r>
                <a:rPr lang="sv-SE" sz="2000" b="1" dirty="0"/>
                <a:t>Egna företag</a:t>
              </a:r>
            </a:p>
            <a:p>
              <a:pPr marL="342900" indent="-342900">
                <a:buFont typeface="Arial" panose="020B0604020202020204" pitchFamily="34" charset="0"/>
                <a:buChar char="•"/>
              </a:pPr>
              <a:r>
                <a:rPr lang="sv-SE" sz="2000" dirty="0" err="1"/>
                <a:t>Tervix</a:t>
              </a:r>
              <a:endParaRPr lang="sv-SE" sz="2000" dirty="0"/>
            </a:p>
            <a:p>
              <a:pPr marL="342900" indent="-342900">
                <a:buFont typeface="Arial" panose="020B0604020202020204" pitchFamily="34" charset="0"/>
                <a:buChar char="•"/>
              </a:pPr>
              <a:r>
                <a:rPr lang="sv-SE" sz="2000" dirty="0" err="1"/>
                <a:t>Handiquip</a:t>
              </a:r>
              <a:endParaRPr lang="sv-SE" sz="2000" dirty="0"/>
            </a:p>
            <a:p>
              <a:pPr marL="342900" indent="-342900">
                <a:buFont typeface="Arial" panose="020B0604020202020204" pitchFamily="34" charset="0"/>
                <a:buChar char="•"/>
              </a:pPr>
              <a:r>
                <a:rPr lang="sv-SE" sz="2000" dirty="0" err="1"/>
                <a:t>ABC-tryck</a:t>
              </a:r>
              <a:endParaRPr lang="sv-SE" sz="2000" dirty="0"/>
            </a:p>
          </p:txBody>
        </p:sp>
        <p:cxnSp>
          <p:nvCxnSpPr>
            <p:cNvPr id="10" name="Rak koppling 9">
              <a:extLst>
                <a:ext uri="{FF2B5EF4-FFF2-40B4-BE49-F238E27FC236}">
                  <a16:creationId xmlns:a16="http://schemas.microsoft.com/office/drawing/2014/main" id="{62AB2807-E9FA-494A-00B9-696B70D396B3}"/>
                </a:ext>
              </a:extLst>
            </p:cNvPr>
            <p:cNvCxnSpPr>
              <a:cxnSpLocks/>
              <a:stCxn id="2" idx="0"/>
            </p:cNvCxnSpPr>
            <p:nvPr/>
          </p:nvCxnSpPr>
          <p:spPr>
            <a:xfrm>
              <a:off x="2501566" y="1419622"/>
              <a:ext cx="0" cy="900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EA4EC4F4-3A8F-547D-1BFB-CC3922B1D59A}"/>
                </a:ext>
              </a:extLst>
            </p:cNvPr>
            <p:cNvCxnSpPr>
              <a:cxnSpLocks/>
              <a:stCxn id="2" idx="2"/>
            </p:cNvCxnSpPr>
            <p:nvPr/>
          </p:nvCxnSpPr>
          <p:spPr>
            <a:xfrm>
              <a:off x="1601466" y="2319722"/>
              <a:ext cx="9001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DA86C84C-FE03-6A63-BDEB-66362AC90CFA}"/>
                </a:ext>
              </a:extLst>
            </p:cNvPr>
            <p:cNvSpPr txBox="1"/>
            <p:nvPr/>
          </p:nvSpPr>
          <p:spPr>
            <a:xfrm>
              <a:off x="1679706" y="944602"/>
              <a:ext cx="1661224" cy="400110"/>
            </a:xfrm>
            <a:prstGeom prst="rect">
              <a:avLst/>
            </a:prstGeom>
            <a:noFill/>
          </p:spPr>
          <p:txBody>
            <a:bodyPr wrap="none" rtlCol="0">
              <a:spAutoFit/>
            </a:bodyPr>
            <a:lstStyle/>
            <a:p>
              <a:r>
                <a:rPr lang="sv-SE" sz="2000" b="1" i="1" dirty="0"/>
                <a:t>Industri (50%)</a:t>
              </a:r>
            </a:p>
          </p:txBody>
        </p:sp>
        <p:sp>
          <p:nvSpPr>
            <p:cNvPr id="16" name="textruta 15">
              <a:extLst>
                <a:ext uri="{FF2B5EF4-FFF2-40B4-BE49-F238E27FC236}">
                  <a16:creationId xmlns:a16="http://schemas.microsoft.com/office/drawing/2014/main" id="{09FD5AD0-D7B0-14D3-7682-813123B5AC2C}"/>
                </a:ext>
              </a:extLst>
            </p:cNvPr>
            <p:cNvSpPr txBox="1"/>
            <p:nvPr/>
          </p:nvSpPr>
          <p:spPr>
            <a:xfrm>
              <a:off x="58582" y="529104"/>
              <a:ext cx="1566519" cy="1631216"/>
            </a:xfrm>
            <a:prstGeom prst="rect">
              <a:avLst/>
            </a:prstGeom>
            <a:noFill/>
          </p:spPr>
          <p:txBody>
            <a:bodyPr wrap="none" rtlCol="0">
              <a:spAutoFit/>
            </a:bodyPr>
            <a:lstStyle/>
            <a:p>
              <a:r>
                <a:rPr lang="sv-SE" sz="2000" b="1" dirty="0"/>
                <a:t>Stora företag</a:t>
              </a:r>
            </a:p>
            <a:p>
              <a:pPr marL="342900" indent="-342900">
                <a:buFont typeface="Arial" panose="020B0604020202020204" pitchFamily="34" charset="0"/>
                <a:buChar char="•"/>
              </a:pPr>
              <a:r>
                <a:rPr lang="sv-SE" sz="2000" dirty="0"/>
                <a:t>ITT</a:t>
              </a:r>
            </a:p>
            <a:p>
              <a:pPr marL="342900" indent="-342900">
                <a:buFont typeface="Arial" panose="020B0604020202020204" pitchFamily="34" charset="0"/>
                <a:buChar char="•"/>
              </a:pPr>
              <a:r>
                <a:rPr lang="sv-SE" sz="2000" dirty="0"/>
                <a:t>SKF</a:t>
              </a:r>
            </a:p>
            <a:p>
              <a:pPr marL="342900" indent="-342900">
                <a:buFont typeface="Arial" panose="020B0604020202020204" pitchFamily="34" charset="0"/>
                <a:buChar char="•"/>
              </a:pPr>
              <a:r>
                <a:rPr lang="sv-SE" sz="2000" dirty="0"/>
                <a:t>Frontec</a:t>
              </a:r>
            </a:p>
            <a:p>
              <a:pPr marL="342900" indent="-342900">
                <a:buFont typeface="Arial" panose="020B0604020202020204" pitchFamily="34" charset="0"/>
                <a:buChar char="•"/>
              </a:pPr>
              <a:r>
                <a:rPr lang="sv-SE" sz="2000" dirty="0"/>
                <a:t>Prosolvia</a:t>
              </a:r>
            </a:p>
          </p:txBody>
        </p:sp>
      </p:grpSp>
      <p:grpSp>
        <p:nvGrpSpPr>
          <p:cNvPr id="24" name="Grupp 23">
            <a:extLst>
              <a:ext uri="{FF2B5EF4-FFF2-40B4-BE49-F238E27FC236}">
                <a16:creationId xmlns:a16="http://schemas.microsoft.com/office/drawing/2014/main" id="{3F9B3C2C-DD49-8B4D-CAEE-306BC71AF476}"/>
              </a:ext>
            </a:extLst>
          </p:cNvPr>
          <p:cNvGrpSpPr/>
          <p:nvPr/>
        </p:nvGrpSpPr>
        <p:grpSpPr>
          <a:xfrm>
            <a:off x="5495191" y="993092"/>
            <a:ext cx="1861566" cy="2265106"/>
            <a:chOff x="6516216" y="1104503"/>
            <a:chExt cx="1861566" cy="2265106"/>
          </a:xfrm>
        </p:grpSpPr>
        <p:sp>
          <p:nvSpPr>
            <p:cNvPr id="18" name="Ellips 17">
              <a:extLst>
                <a:ext uri="{FF2B5EF4-FFF2-40B4-BE49-F238E27FC236}">
                  <a16:creationId xmlns:a16="http://schemas.microsoft.com/office/drawing/2014/main" id="{8BB3F704-E2C8-57A6-51D1-DF5723E4B41C}"/>
                </a:ext>
              </a:extLst>
            </p:cNvPr>
            <p:cNvSpPr/>
            <p:nvPr/>
          </p:nvSpPr>
          <p:spPr>
            <a:xfrm>
              <a:off x="6516216" y="1569409"/>
              <a:ext cx="1800200"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65F99639-E975-EF42-DDED-F5E43E8A8C12}"/>
                </a:ext>
              </a:extLst>
            </p:cNvPr>
            <p:cNvSpPr txBox="1"/>
            <p:nvPr/>
          </p:nvSpPr>
          <p:spPr>
            <a:xfrm>
              <a:off x="6702627" y="1839927"/>
              <a:ext cx="1427378" cy="1323439"/>
            </a:xfrm>
            <a:prstGeom prst="rect">
              <a:avLst/>
            </a:prstGeom>
            <a:noFill/>
          </p:spPr>
          <p:txBody>
            <a:bodyPr wrap="none" rtlCol="0">
              <a:spAutoFit/>
            </a:bodyPr>
            <a:lstStyle/>
            <a:p>
              <a:pPr marL="342900" indent="-342900">
                <a:buFont typeface="Arial" panose="020B0604020202020204" pitchFamily="34" charset="0"/>
                <a:buChar char="•"/>
              </a:pPr>
              <a:r>
                <a:rPr lang="sv-SE" sz="2000" dirty="0"/>
                <a:t>Sverige</a:t>
              </a:r>
            </a:p>
            <a:p>
              <a:pPr marL="342900" indent="-342900">
                <a:buFont typeface="Arial" panose="020B0604020202020204" pitchFamily="34" charset="0"/>
                <a:buChar char="•"/>
              </a:pPr>
              <a:r>
                <a:rPr lang="sv-SE" sz="2000" dirty="0"/>
                <a:t>Tyskland</a:t>
              </a:r>
            </a:p>
            <a:p>
              <a:pPr marL="342900" indent="-342900">
                <a:buFont typeface="Arial" panose="020B0604020202020204" pitchFamily="34" charset="0"/>
                <a:buChar char="•"/>
              </a:pPr>
              <a:r>
                <a:rPr lang="sv-SE" sz="2000" dirty="0"/>
                <a:t>Norge</a:t>
              </a:r>
            </a:p>
            <a:p>
              <a:pPr marL="342900" indent="-342900">
                <a:buFont typeface="Arial" panose="020B0604020202020204" pitchFamily="34" charset="0"/>
                <a:buChar char="•"/>
              </a:pPr>
              <a:r>
                <a:rPr lang="sv-SE" sz="2000" dirty="0"/>
                <a:t>Ukraina</a:t>
              </a:r>
            </a:p>
          </p:txBody>
        </p:sp>
        <p:sp>
          <p:nvSpPr>
            <p:cNvPr id="22" name="textruta 21">
              <a:extLst>
                <a:ext uri="{FF2B5EF4-FFF2-40B4-BE49-F238E27FC236}">
                  <a16:creationId xmlns:a16="http://schemas.microsoft.com/office/drawing/2014/main" id="{013031DB-C43E-D6DC-A716-3179196BFA0F}"/>
                </a:ext>
              </a:extLst>
            </p:cNvPr>
            <p:cNvSpPr txBox="1"/>
            <p:nvPr/>
          </p:nvSpPr>
          <p:spPr>
            <a:xfrm>
              <a:off x="6586843" y="1104503"/>
              <a:ext cx="1790939" cy="400110"/>
            </a:xfrm>
            <a:prstGeom prst="rect">
              <a:avLst/>
            </a:prstGeom>
            <a:noFill/>
          </p:spPr>
          <p:txBody>
            <a:bodyPr wrap="none" rtlCol="0">
              <a:spAutoFit/>
            </a:bodyPr>
            <a:lstStyle/>
            <a:p>
              <a:r>
                <a:rPr lang="sv-SE" sz="2000" b="1" i="1" dirty="0"/>
                <a:t>Akademi (50%)</a:t>
              </a:r>
            </a:p>
          </p:txBody>
        </p:sp>
      </p:grpSp>
      <p:cxnSp>
        <p:nvCxnSpPr>
          <p:cNvPr id="26" name="Rak pilkoppling 25">
            <a:extLst>
              <a:ext uri="{FF2B5EF4-FFF2-40B4-BE49-F238E27FC236}">
                <a16:creationId xmlns:a16="http://schemas.microsoft.com/office/drawing/2014/main" id="{4A338945-656F-7508-CFF6-EE5F2CE07953}"/>
              </a:ext>
            </a:extLst>
          </p:cNvPr>
          <p:cNvCxnSpPr>
            <a:cxnSpLocks/>
            <a:stCxn id="2" idx="6"/>
            <a:endCxn id="18" idx="2"/>
          </p:cNvCxnSpPr>
          <p:nvPr/>
        </p:nvCxnSpPr>
        <p:spPr>
          <a:xfrm flipV="1">
            <a:off x="3694567" y="2358098"/>
            <a:ext cx="1800624" cy="32603"/>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Ofullständig cirkel 29">
            <a:extLst>
              <a:ext uri="{FF2B5EF4-FFF2-40B4-BE49-F238E27FC236}">
                <a16:creationId xmlns:a16="http://schemas.microsoft.com/office/drawing/2014/main" id="{1EB08674-33AD-C231-EE95-567DA0F3F856}"/>
              </a:ext>
            </a:extLst>
          </p:cNvPr>
          <p:cNvSpPr/>
          <p:nvPr/>
        </p:nvSpPr>
        <p:spPr>
          <a:xfrm>
            <a:off x="1893942" y="1494138"/>
            <a:ext cx="1800197" cy="1796663"/>
          </a:xfrm>
          <a:prstGeom prst="pie">
            <a:avLst>
              <a:gd name="adj1" fmla="val 10747124"/>
              <a:gd name="adj2" fmla="val 16168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2" name="Rak pilkoppling 31">
            <a:extLst>
              <a:ext uri="{FF2B5EF4-FFF2-40B4-BE49-F238E27FC236}">
                <a16:creationId xmlns:a16="http://schemas.microsoft.com/office/drawing/2014/main" id="{9D4C6929-7333-65D1-0D9F-B5665D6D4657}"/>
              </a:ext>
            </a:extLst>
          </p:cNvPr>
          <p:cNvCxnSpPr/>
          <p:nvPr/>
        </p:nvCxnSpPr>
        <p:spPr>
          <a:xfrm>
            <a:off x="1475656" y="1015581"/>
            <a:ext cx="864096" cy="980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a:extLst>
              <a:ext uri="{FF2B5EF4-FFF2-40B4-BE49-F238E27FC236}">
                <a16:creationId xmlns:a16="http://schemas.microsoft.com/office/drawing/2014/main" id="{6E8CF260-9D19-0999-AA51-4065AA2D1089}"/>
              </a:ext>
            </a:extLst>
          </p:cNvPr>
          <p:cNvCxnSpPr>
            <a:cxnSpLocks/>
          </p:cNvCxnSpPr>
          <p:nvPr/>
        </p:nvCxnSpPr>
        <p:spPr>
          <a:xfrm flipV="1">
            <a:off x="1848609" y="2703991"/>
            <a:ext cx="779175" cy="208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8" name="textruta 7">
            <a:extLst>
              <a:ext uri="{FF2B5EF4-FFF2-40B4-BE49-F238E27FC236}">
                <a16:creationId xmlns:a16="http://schemas.microsoft.com/office/drawing/2014/main" id="{0537DA79-0512-732D-961D-B18707BF542F}"/>
              </a:ext>
            </a:extLst>
          </p:cNvPr>
          <p:cNvSpPr txBox="1"/>
          <p:nvPr/>
        </p:nvSpPr>
        <p:spPr>
          <a:xfrm>
            <a:off x="2931174" y="13703"/>
            <a:ext cx="3281668" cy="523220"/>
          </a:xfrm>
          <a:prstGeom prst="rect">
            <a:avLst/>
          </a:prstGeom>
          <a:noFill/>
        </p:spPr>
        <p:txBody>
          <a:bodyPr wrap="none" rtlCol="0">
            <a:spAutoFit/>
          </a:bodyPr>
          <a:lstStyle/>
          <a:p>
            <a:pPr algn="ctr"/>
            <a:r>
              <a:rPr lang="sv-SE" sz="2800" b="1" dirty="0"/>
              <a:t>Rotary International </a:t>
            </a:r>
          </a:p>
        </p:txBody>
      </p:sp>
      <p:sp>
        <p:nvSpPr>
          <p:cNvPr id="5" name="textruta 4">
            <a:extLst>
              <a:ext uri="{FF2B5EF4-FFF2-40B4-BE49-F238E27FC236}">
                <a16:creationId xmlns:a16="http://schemas.microsoft.com/office/drawing/2014/main" id="{EA6D9223-42F3-DC4E-7EA3-505A6DE84097}"/>
              </a:ext>
            </a:extLst>
          </p:cNvPr>
          <p:cNvSpPr txBox="1"/>
          <p:nvPr/>
        </p:nvSpPr>
        <p:spPr>
          <a:xfrm>
            <a:off x="2514335" y="817424"/>
            <a:ext cx="4176464" cy="1938992"/>
          </a:xfrm>
          <a:prstGeom prst="rect">
            <a:avLst/>
          </a:prstGeom>
          <a:noFill/>
        </p:spPr>
        <p:txBody>
          <a:bodyPr wrap="square">
            <a:spAutoFit/>
          </a:bodyPr>
          <a:lstStyle/>
          <a:p>
            <a:r>
              <a:rPr lang="en-US" sz="2000" b="0" i="0" dirty="0">
                <a:solidFill>
                  <a:srgbClr val="39424A"/>
                </a:solidFill>
                <a:effectLst/>
              </a:rPr>
              <a:t>Rotary International President-elect </a:t>
            </a:r>
            <a:r>
              <a:rPr lang="en-US" sz="2000" b="1" i="0" dirty="0">
                <a:solidFill>
                  <a:srgbClr val="39424A"/>
                </a:solidFill>
                <a:effectLst/>
              </a:rPr>
              <a:t>R. Gordon R. McInally</a:t>
            </a:r>
            <a:r>
              <a:rPr lang="en-US" sz="2000" b="0" i="0" dirty="0">
                <a:solidFill>
                  <a:srgbClr val="39424A"/>
                </a:solidFill>
                <a:effectLst/>
              </a:rPr>
              <a:t>:</a:t>
            </a:r>
          </a:p>
          <a:p>
            <a:endParaRPr lang="en-US" sz="2000" dirty="0">
              <a:solidFill>
                <a:srgbClr val="39424A"/>
              </a:solidFill>
            </a:endParaRPr>
          </a:p>
          <a:p>
            <a:r>
              <a:rPr lang="en-US" sz="2000" b="0" i="0" dirty="0">
                <a:solidFill>
                  <a:srgbClr val="39424A"/>
                </a:solidFill>
                <a:effectLst/>
              </a:rPr>
              <a:t>"Rotary helps create the conditions for peace, opportunity, and a future worth living"</a:t>
            </a:r>
            <a:endParaRPr lang="sv-SE" sz="2000" dirty="0"/>
          </a:p>
        </p:txBody>
      </p:sp>
      <p:pic>
        <p:nvPicPr>
          <p:cNvPr id="1026" name="Picture 2">
            <a:extLst>
              <a:ext uri="{FF2B5EF4-FFF2-40B4-BE49-F238E27FC236}">
                <a16:creationId xmlns:a16="http://schemas.microsoft.com/office/drawing/2014/main" id="{0B83082E-3ABF-CA55-075A-650B4EBD3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50" t="27723" r="12826" b="-445"/>
          <a:stretch/>
        </p:blipFill>
        <p:spPr bwMode="auto">
          <a:xfrm>
            <a:off x="65114" y="510890"/>
            <a:ext cx="2418654" cy="38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4D4C9B00-0045-40D3-C1BA-B23EC73078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6254"/>
          <a:stretch/>
        </p:blipFill>
        <p:spPr bwMode="auto">
          <a:xfrm>
            <a:off x="2931174" y="3051607"/>
            <a:ext cx="3057311" cy="1027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B0029D-EA6B-9961-F875-267CBFE273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353" r="9170"/>
          <a:stretch/>
        </p:blipFill>
        <p:spPr bwMode="auto">
          <a:xfrm>
            <a:off x="6721366" y="536923"/>
            <a:ext cx="2353784" cy="389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41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0EF3BBF3-1323-017F-AE9D-6643BE6C8636}"/>
              </a:ext>
            </a:extLst>
          </p:cNvPr>
          <p:cNvSpPr txBox="1"/>
          <p:nvPr/>
        </p:nvSpPr>
        <p:spPr>
          <a:xfrm>
            <a:off x="2897668" y="897387"/>
            <a:ext cx="3348674" cy="523220"/>
          </a:xfrm>
          <a:prstGeom prst="rect">
            <a:avLst/>
          </a:prstGeom>
          <a:noFill/>
        </p:spPr>
        <p:txBody>
          <a:bodyPr wrap="none" rtlCol="0">
            <a:spAutoFit/>
          </a:bodyPr>
          <a:lstStyle/>
          <a:p>
            <a:pPr algn="ctr"/>
            <a:r>
              <a:rPr lang="sv-SE" sz="2800" b="1" dirty="0"/>
              <a:t>Tre viktiga aktiviteter</a:t>
            </a:r>
          </a:p>
        </p:txBody>
      </p:sp>
      <p:sp>
        <p:nvSpPr>
          <p:cNvPr id="5" name="textruta 4">
            <a:extLst>
              <a:ext uri="{FF2B5EF4-FFF2-40B4-BE49-F238E27FC236}">
                <a16:creationId xmlns:a16="http://schemas.microsoft.com/office/drawing/2014/main" id="{CF9738CC-D97F-032B-7F87-FB3B3033935D}"/>
              </a:ext>
            </a:extLst>
          </p:cNvPr>
          <p:cNvSpPr txBox="1"/>
          <p:nvPr/>
        </p:nvSpPr>
        <p:spPr>
          <a:xfrm>
            <a:off x="2261630" y="2179335"/>
            <a:ext cx="4432047" cy="1631216"/>
          </a:xfrm>
          <a:prstGeom prst="rect">
            <a:avLst/>
          </a:prstGeom>
          <a:noFill/>
        </p:spPr>
        <p:txBody>
          <a:bodyPr wrap="none" rtlCol="0">
            <a:spAutoFit/>
          </a:bodyPr>
          <a:lstStyle/>
          <a:p>
            <a:pPr marL="457200" indent="-457200">
              <a:buFont typeface="+mj-lt"/>
              <a:buAutoNum type="arabicPeriod"/>
            </a:pPr>
            <a:r>
              <a:rPr lang="sv-SE" sz="2000" dirty="0"/>
              <a:t>Avsluta D2360 och starta upp D2365</a:t>
            </a:r>
          </a:p>
          <a:p>
            <a:pPr marL="457200" indent="-457200">
              <a:buFont typeface="+mj-lt"/>
              <a:buAutoNum type="arabicPeriod"/>
            </a:pPr>
            <a:endParaRPr lang="sv-SE" sz="2000" dirty="0"/>
          </a:p>
          <a:p>
            <a:pPr marL="457200" indent="-457200">
              <a:buFont typeface="+mj-lt"/>
              <a:buAutoNum type="arabicPeriod"/>
            </a:pPr>
            <a:r>
              <a:rPr lang="sv-SE" sz="2000" dirty="0"/>
              <a:t>Stolt Rotarian</a:t>
            </a:r>
          </a:p>
          <a:p>
            <a:pPr marL="457200" indent="-457200">
              <a:buFont typeface="+mj-lt"/>
              <a:buAutoNum type="arabicPeriod"/>
            </a:pPr>
            <a:endParaRPr lang="sv-SE" sz="2000" dirty="0"/>
          </a:p>
          <a:p>
            <a:pPr marL="444500" indent="-444500">
              <a:buFont typeface="+mj-lt"/>
              <a:buAutoNum type="arabicPeriod"/>
            </a:pPr>
            <a:r>
              <a:rPr lang="sv-SE" sz="2000" dirty="0"/>
              <a:t>Distriktsövergripande aktiviteter</a:t>
            </a:r>
          </a:p>
        </p:txBody>
      </p:sp>
      <p:pic>
        <p:nvPicPr>
          <p:cNvPr id="2050" name="Picture 2" descr="Willow Creek Church: Winter Springs, FL &gt; Pastor Drew's 2022 Ministry Goals">
            <a:extLst>
              <a:ext uri="{FF2B5EF4-FFF2-40B4-BE49-F238E27FC236}">
                <a16:creationId xmlns:a16="http://schemas.microsoft.com/office/drawing/2014/main" id="{9E8E12A8-FAF4-E4C1-8AFA-8FB4BDF919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583"/>
          <a:stretch/>
        </p:blipFill>
        <p:spPr bwMode="auto">
          <a:xfrm>
            <a:off x="1431156" y="3212108"/>
            <a:ext cx="409084" cy="660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illow Creek Church: Winter Springs, FL &gt; Pastor Drew's 2022 Ministry Goals">
            <a:extLst>
              <a:ext uri="{FF2B5EF4-FFF2-40B4-BE49-F238E27FC236}">
                <a16:creationId xmlns:a16="http://schemas.microsoft.com/office/drawing/2014/main" id="{F96683DB-035E-D4AB-3A5F-5864898FC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88" r="35161"/>
          <a:stretch/>
        </p:blipFill>
        <p:spPr bwMode="auto">
          <a:xfrm>
            <a:off x="1861809" y="2578150"/>
            <a:ext cx="424821" cy="765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illow Creek Church: Winter Springs, FL &gt; Pastor Drew's 2022 Ministry Goals">
            <a:extLst>
              <a:ext uri="{FF2B5EF4-FFF2-40B4-BE49-F238E27FC236}">
                <a16:creationId xmlns:a16="http://schemas.microsoft.com/office/drawing/2014/main" id="{FFA5F0FD-3774-1517-0D19-B6D82F2BCC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592"/>
          <a:stretch/>
        </p:blipFill>
        <p:spPr bwMode="auto">
          <a:xfrm>
            <a:off x="1552164" y="2038721"/>
            <a:ext cx="448031" cy="66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0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2" name="textruta 1">
            <a:extLst>
              <a:ext uri="{FF2B5EF4-FFF2-40B4-BE49-F238E27FC236}">
                <a16:creationId xmlns:a16="http://schemas.microsoft.com/office/drawing/2014/main" id="{8D3367B2-BE40-9241-8837-F4821DD7F863}"/>
              </a:ext>
            </a:extLst>
          </p:cNvPr>
          <p:cNvSpPr txBox="1"/>
          <p:nvPr/>
        </p:nvSpPr>
        <p:spPr>
          <a:xfrm>
            <a:off x="1792423" y="194337"/>
            <a:ext cx="5559151" cy="523220"/>
          </a:xfrm>
          <a:prstGeom prst="rect">
            <a:avLst/>
          </a:prstGeom>
          <a:noFill/>
        </p:spPr>
        <p:txBody>
          <a:bodyPr wrap="none" rtlCol="0">
            <a:spAutoFit/>
          </a:bodyPr>
          <a:lstStyle/>
          <a:p>
            <a:pPr algn="ctr"/>
            <a:r>
              <a:rPr lang="sv-SE" sz="2800" b="1" dirty="0"/>
              <a:t>1. Avsluta</a:t>
            </a:r>
            <a:r>
              <a:rPr lang="sv-SE" sz="2400" b="1" dirty="0"/>
              <a:t> D2360 </a:t>
            </a:r>
            <a:r>
              <a:rPr lang="sv-SE" sz="2800" b="1" dirty="0"/>
              <a:t>och</a:t>
            </a:r>
            <a:r>
              <a:rPr lang="sv-SE" sz="2400" b="1" dirty="0"/>
              <a:t> starta upp D2365</a:t>
            </a:r>
          </a:p>
        </p:txBody>
      </p:sp>
      <p:sp>
        <p:nvSpPr>
          <p:cNvPr id="5" name="textruta 4">
            <a:extLst>
              <a:ext uri="{FF2B5EF4-FFF2-40B4-BE49-F238E27FC236}">
                <a16:creationId xmlns:a16="http://schemas.microsoft.com/office/drawing/2014/main" id="{B19F292A-EEC7-C3DA-60B6-2D9468F2E880}"/>
              </a:ext>
            </a:extLst>
          </p:cNvPr>
          <p:cNvSpPr txBox="1"/>
          <p:nvPr/>
        </p:nvSpPr>
        <p:spPr>
          <a:xfrm>
            <a:off x="971599" y="1049479"/>
            <a:ext cx="7200800" cy="2554545"/>
          </a:xfrm>
          <a:prstGeom prst="rect">
            <a:avLst/>
          </a:prstGeom>
          <a:noFill/>
        </p:spPr>
        <p:txBody>
          <a:bodyPr wrap="square" rtlCol="0">
            <a:spAutoFit/>
          </a:bodyPr>
          <a:lstStyle/>
          <a:p>
            <a:pPr marL="342900" indent="-342900">
              <a:buFont typeface="Arial" panose="020B0604020202020204" pitchFamily="34" charset="0"/>
              <a:buChar char="•"/>
            </a:pPr>
            <a:r>
              <a:rPr lang="sv-SE" sz="2000" dirty="0"/>
              <a:t>Vårt distrikt slås samman med D2380  fr.o.m. 2024-07-01. Lena Alervall (Lerums Aspen RK) blir DGE för nya D2365.</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Fram till starten skall allt stängas ner, nya avtal skrivas, etc.</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Vi arbetar sedan i höstas med detta så att allt skall gå så smärtfritt som möjligt. 2023-03-06 blev vi klara med stadgarna för 2365 i en gemensamt arbete med D2360 och D2380</a:t>
            </a:r>
          </a:p>
        </p:txBody>
      </p:sp>
    </p:spTree>
    <p:extLst>
      <p:ext uri="{BB962C8B-B14F-4D97-AF65-F5344CB8AC3E}">
        <p14:creationId xmlns:p14="http://schemas.microsoft.com/office/powerpoint/2010/main" val="403524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7" name="textruta 6">
            <a:extLst>
              <a:ext uri="{FF2B5EF4-FFF2-40B4-BE49-F238E27FC236}">
                <a16:creationId xmlns:a16="http://schemas.microsoft.com/office/drawing/2014/main" id="{46460360-8E47-25C6-EBB9-F90544008BAC}"/>
              </a:ext>
            </a:extLst>
          </p:cNvPr>
          <p:cNvSpPr txBox="1"/>
          <p:nvPr/>
        </p:nvSpPr>
        <p:spPr>
          <a:xfrm>
            <a:off x="2011297" y="117886"/>
            <a:ext cx="5396029" cy="523220"/>
          </a:xfrm>
          <a:prstGeom prst="rect">
            <a:avLst/>
          </a:prstGeom>
          <a:noFill/>
        </p:spPr>
        <p:txBody>
          <a:bodyPr wrap="none" rtlCol="0">
            <a:spAutoFit/>
          </a:bodyPr>
          <a:lstStyle/>
          <a:p>
            <a:pPr algn="ctr"/>
            <a:r>
              <a:rPr lang="sv-SE" sz="2800" b="1" dirty="0"/>
              <a:t>2. Distriktsövergripande aktiviteter</a:t>
            </a:r>
          </a:p>
        </p:txBody>
      </p:sp>
      <p:sp>
        <p:nvSpPr>
          <p:cNvPr id="8" name="textruta 7">
            <a:extLst>
              <a:ext uri="{FF2B5EF4-FFF2-40B4-BE49-F238E27FC236}">
                <a16:creationId xmlns:a16="http://schemas.microsoft.com/office/drawing/2014/main" id="{DD6F0C3E-2C48-A558-09B7-3F276F88563A}"/>
              </a:ext>
            </a:extLst>
          </p:cNvPr>
          <p:cNvSpPr txBox="1"/>
          <p:nvPr/>
        </p:nvSpPr>
        <p:spPr>
          <a:xfrm>
            <a:off x="1007604" y="1288727"/>
            <a:ext cx="7128792" cy="2246769"/>
          </a:xfrm>
          <a:prstGeom prst="rect">
            <a:avLst/>
          </a:prstGeom>
          <a:noFill/>
        </p:spPr>
        <p:txBody>
          <a:bodyPr wrap="square" rtlCol="0">
            <a:spAutoFit/>
          </a:bodyPr>
          <a:lstStyle/>
          <a:p>
            <a:r>
              <a:rPr lang="sv-SE" sz="2000" dirty="0"/>
              <a:t>Distriktsövergripande aktiviteter är sådant där klubbar samverkar och där rotarianer i distriktet  har gemensamma intressen och utför aktiviteter tillsammans.</a:t>
            </a:r>
          </a:p>
          <a:p>
            <a:endParaRPr lang="sv-SE" sz="2000" dirty="0"/>
          </a:p>
          <a:p>
            <a:r>
              <a:rPr lang="sv-SE" sz="2000" dirty="0"/>
              <a:t>Vi har redan sådant både på klubbnivå och intressegruppsnivån (t.ex. golf, </a:t>
            </a:r>
            <a:r>
              <a:rPr lang="sv-SE" sz="2000" dirty="0" err="1"/>
              <a:t>exchange</a:t>
            </a:r>
            <a:r>
              <a:rPr lang="sv-SE" sz="2000" dirty="0"/>
              <a:t>, båtklubb, etc.), men behöver bredda utbudet för att öka </a:t>
            </a:r>
            <a:r>
              <a:rPr lang="sv-SE" sz="2000" dirty="0" err="1"/>
              <a:t>nyttovärdet</a:t>
            </a:r>
            <a:r>
              <a:rPr lang="sv-SE" sz="2000" dirty="0"/>
              <a:t> och gemenskapen för fler rotarianer.</a:t>
            </a:r>
          </a:p>
        </p:txBody>
      </p:sp>
    </p:spTree>
    <p:extLst>
      <p:ext uri="{BB962C8B-B14F-4D97-AF65-F5344CB8AC3E}">
        <p14:creationId xmlns:p14="http://schemas.microsoft.com/office/powerpoint/2010/main" val="158074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sp>
        <p:nvSpPr>
          <p:cNvPr id="7" name="textruta 6">
            <a:extLst>
              <a:ext uri="{FF2B5EF4-FFF2-40B4-BE49-F238E27FC236}">
                <a16:creationId xmlns:a16="http://schemas.microsoft.com/office/drawing/2014/main" id="{46460360-8E47-25C6-EBB9-F90544008BAC}"/>
              </a:ext>
            </a:extLst>
          </p:cNvPr>
          <p:cNvSpPr txBox="1"/>
          <p:nvPr/>
        </p:nvSpPr>
        <p:spPr>
          <a:xfrm>
            <a:off x="932611" y="117886"/>
            <a:ext cx="7553414" cy="523220"/>
          </a:xfrm>
          <a:prstGeom prst="rect">
            <a:avLst/>
          </a:prstGeom>
          <a:noFill/>
        </p:spPr>
        <p:txBody>
          <a:bodyPr wrap="none" rtlCol="0">
            <a:spAutoFit/>
          </a:bodyPr>
          <a:lstStyle/>
          <a:p>
            <a:pPr algn="ctr"/>
            <a:r>
              <a:rPr lang="sv-SE" sz="2800" b="1" dirty="0"/>
              <a:t>Nya distriktsövergripande samhällsviktiga projekt</a:t>
            </a:r>
          </a:p>
        </p:txBody>
      </p:sp>
      <p:sp>
        <p:nvSpPr>
          <p:cNvPr id="8" name="textruta 7">
            <a:extLst>
              <a:ext uri="{FF2B5EF4-FFF2-40B4-BE49-F238E27FC236}">
                <a16:creationId xmlns:a16="http://schemas.microsoft.com/office/drawing/2014/main" id="{DD6F0C3E-2C48-A558-09B7-3F276F88563A}"/>
              </a:ext>
            </a:extLst>
          </p:cNvPr>
          <p:cNvSpPr txBox="1"/>
          <p:nvPr/>
        </p:nvSpPr>
        <p:spPr>
          <a:xfrm>
            <a:off x="1144917" y="879762"/>
            <a:ext cx="7128792" cy="3170099"/>
          </a:xfrm>
          <a:prstGeom prst="rect">
            <a:avLst/>
          </a:prstGeom>
          <a:noFill/>
        </p:spPr>
        <p:txBody>
          <a:bodyPr wrap="square" rtlCol="0">
            <a:spAutoFit/>
          </a:bodyPr>
          <a:lstStyle/>
          <a:p>
            <a:endParaRPr lang="sv-SE" sz="2000" dirty="0"/>
          </a:p>
          <a:p>
            <a:r>
              <a:rPr lang="sv-SE" sz="2000" dirty="0"/>
              <a:t>Ett exempel på ett samhällsviktigt projekt där alla Rotaryklubbar i Bohuslän skulle kunna bidra med kunskaper och kontakter är ett höghastighetstågsprojekt mellan Göteborg och Oslo. </a:t>
            </a:r>
          </a:p>
          <a:p>
            <a:endParaRPr lang="sv-SE" sz="2000" dirty="0"/>
          </a:p>
          <a:p>
            <a:r>
              <a:rPr lang="sv-SE" sz="2000" dirty="0"/>
              <a:t>Andra samhällsviktiga projekt av teknisk eller humanitär art finns där distriktet och klubbar kan samverka liksom att samverka med andra organisationer som </a:t>
            </a:r>
            <a:r>
              <a:rPr lang="sv-SE" sz="2000" dirty="0" err="1"/>
              <a:t>Soroptimisterna</a:t>
            </a:r>
            <a:r>
              <a:rPr lang="sv-SE" sz="2000" dirty="0"/>
              <a:t>, Lions, Stadsmissionen, etc.</a:t>
            </a:r>
          </a:p>
          <a:p>
            <a:endParaRPr lang="sv-SE" sz="2000" dirty="0"/>
          </a:p>
        </p:txBody>
      </p:sp>
    </p:spTree>
    <p:extLst>
      <p:ext uri="{BB962C8B-B14F-4D97-AF65-F5344CB8AC3E}">
        <p14:creationId xmlns:p14="http://schemas.microsoft.com/office/powerpoint/2010/main" val="190138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85495"/>
            <a:ext cx="9144000" cy="758005"/>
          </a:xfrm>
          <a:prstGeom prst="rect">
            <a:avLst/>
          </a:prstGeom>
        </p:spPr>
      </p:pic>
      <p:sp>
        <p:nvSpPr>
          <p:cNvPr id="4" name="textruta 3"/>
          <p:cNvSpPr txBox="1"/>
          <p:nvPr/>
        </p:nvSpPr>
        <p:spPr>
          <a:xfrm>
            <a:off x="160685" y="4579831"/>
            <a:ext cx="2107059" cy="369332"/>
          </a:xfrm>
          <a:prstGeom prst="rect">
            <a:avLst/>
          </a:prstGeom>
          <a:noFill/>
        </p:spPr>
        <p:txBody>
          <a:bodyPr wrap="square" rtlCol="0">
            <a:spAutoFit/>
          </a:bodyPr>
          <a:lstStyle/>
          <a:p>
            <a:r>
              <a:rPr lang="sv-SE" b="1" dirty="0">
                <a:solidFill>
                  <a:schemeClr val="bg1"/>
                </a:solidFill>
                <a:latin typeface="Open Sans Semibold" pitchFamily="34" charset="0"/>
                <a:ea typeface="Open Sans Semibold" pitchFamily="34" charset="0"/>
                <a:cs typeface="Open Sans Semibold" pitchFamily="34" charset="0"/>
              </a:rPr>
              <a:t> STOLT </a:t>
            </a:r>
            <a:r>
              <a:rPr lang="sv-SE" b="1" dirty="0">
                <a:solidFill>
                  <a:srgbClr val="FFC000"/>
                </a:solidFill>
                <a:latin typeface="Open Sans Semibold" pitchFamily="34" charset="0"/>
                <a:ea typeface="Open Sans Semibold" pitchFamily="34" charset="0"/>
                <a:cs typeface="Open Sans Semibold" pitchFamily="34" charset="0"/>
              </a:rPr>
              <a:t>ROTARIAN</a:t>
            </a:r>
            <a:endParaRPr lang="sv-SE" dirty="0">
              <a:solidFill>
                <a:srgbClr val="FFC000"/>
              </a:solidFill>
              <a:latin typeface="Open Sans Semibold" pitchFamily="34" charset="0"/>
              <a:ea typeface="Open Sans Semibold" pitchFamily="34" charset="0"/>
              <a:cs typeface="Open Sans Semibold"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83117"/>
            <a:ext cx="2137426" cy="1162759"/>
          </a:xfrm>
          <a:prstGeom prst="rect">
            <a:avLst/>
          </a:prstGeom>
        </p:spPr>
      </p:pic>
      <p:grpSp>
        <p:nvGrpSpPr>
          <p:cNvPr id="5" name="Grupp 4">
            <a:extLst>
              <a:ext uri="{FF2B5EF4-FFF2-40B4-BE49-F238E27FC236}">
                <a16:creationId xmlns:a16="http://schemas.microsoft.com/office/drawing/2014/main" id="{EED6CD3F-37F1-CB97-A1E2-90B3599DE135}"/>
              </a:ext>
            </a:extLst>
          </p:cNvPr>
          <p:cNvGrpSpPr/>
          <p:nvPr/>
        </p:nvGrpSpPr>
        <p:grpSpPr>
          <a:xfrm>
            <a:off x="0" y="483518"/>
            <a:ext cx="9143999" cy="3505261"/>
            <a:chOff x="657446" y="196666"/>
            <a:chExt cx="10877108" cy="3784615"/>
          </a:xfrm>
        </p:grpSpPr>
        <p:pic>
          <p:nvPicPr>
            <p:cNvPr id="7" name="Bildobjekt 6">
              <a:extLst>
                <a:ext uri="{FF2B5EF4-FFF2-40B4-BE49-F238E27FC236}">
                  <a16:creationId xmlns:a16="http://schemas.microsoft.com/office/drawing/2014/main" id="{2B8B8527-9BA2-DC3A-FD4D-B2A2C9E374FC}"/>
                </a:ext>
              </a:extLst>
            </p:cNvPr>
            <p:cNvPicPr>
              <a:picLocks noChangeAspect="1"/>
            </p:cNvPicPr>
            <p:nvPr/>
          </p:nvPicPr>
          <p:blipFill rotWithShape="1">
            <a:blip r:embed="rId4"/>
            <a:srcRect l="40813" t="29457" r="43663" b="22635"/>
            <a:stretch/>
          </p:blipFill>
          <p:spPr>
            <a:xfrm>
              <a:off x="657446" y="249864"/>
              <a:ext cx="2137143" cy="3709984"/>
            </a:xfrm>
            <a:prstGeom prst="rect">
              <a:avLst/>
            </a:prstGeom>
          </p:spPr>
        </p:pic>
        <p:pic>
          <p:nvPicPr>
            <p:cNvPr id="8" name="Bildobjekt 7">
              <a:extLst>
                <a:ext uri="{FF2B5EF4-FFF2-40B4-BE49-F238E27FC236}">
                  <a16:creationId xmlns:a16="http://schemas.microsoft.com/office/drawing/2014/main" id="{4B5DBBF4-095B-0F80-36F1-10B562C48876}"/>
                </a:ext>
              </a:extLst>
            </p:cNvPr>
            <p:cNvPicPr>
              <a:picLocks noChangeAspect="1"/>
            </p:cNvPicPr>
            <p:nvPr/>
          </p:nvPicPr>
          <p:blipFill rotWithShape="1">
            <a:blip r:embed="rId5"/>
            <a:srcRect l="16047" t="23721" r="29971" b="38139"/>
            <a:stretch/>
          </p:blipFill>
          <p:spPr>
            <a:xfrm>
              <a:off x="2945661" y="1425473"/>
              <a:ext cx="6300677" cy="2503987"/>
            </a:xfrm>
            <a:prstGeom prst="rect">
              <a:avLst/>
            </a:prstGeom>
          </p:spPr>
        </p:pic>
        <p:pic>
          <p:nvPicPr>
            <p:cNvPr id="9" name="Bildobjekt 8">
              <a:extLst>
                <a:ext uri="{FF2B5EF4-FFF2-40B4-BE49-F238E27FC236}">
                  <a16:creationId xmlns:a16="http://schemas.microsoft.com/office/drawing/2014/main" id="{4F79FEC9-7FF7-45F3-61FD-683BE7CB62B1}"/>
                </a:ext>
              </a:extLst>
            </p:cNvPr>
            <p:cNvPicPr>
              <a:picLocks noChangeAspect="1"/>
            </p:cNvPicPr>
            <p:nvPr/>
          </p:nvPicPr>
          <p:blipFill rotWithShape="1">
            <a:blip r:embed="rId6"/>
            <a:srcRect l="23634" t="26977" r="22384" b="56589"/>
            <a:stretch/>
          </p:blipFill>
          <p:spPr>
            <a:xfrm>
              <a:off x="2945661" y="196666"/>
              <a:ext cx="6300677" cy="1127052"/>
            </a:xfrm>
            <a:prstGeom prst="rect">
              <a:avLst/>
            </a:prstGeom>
          </p:spPr>
        </p:pic>
        <p:pic>
          <p:nvPicPr>
            <p:cNvPr id="10" name="Picture 2" descr="Höghastighetsbana på landbroar i ett förslag från Skanska. Illustration: Skanska">
              <a:extLst>
                <a:ext uri="{FF2B5EF4-FFF2-40B4-BE49-F238E27FC236}">
                  <a16:creationId xmlns:a16="http://schemas.microsoft.com/office/drawing/2014/main" id="{75615F01-E243-8A5D-5924-DD6FA2BC6D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357" t="28102" r="55271"/>
            <a:stretch/>
          </p:blipFill>
          <p:spPr bwMode="auto">
            <a:xfrm>
              <a:off x="9397410" y="228431"/>
              <a:ext cx="2137144" cy="3752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92371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4977</TotalTime>
  <Words>1313</Words>
  <Application>Microsoft Office PowerPoint</Application>
  <PresentationFormat>Bildspel på skärmen (16:9)</PresentationFormat>
  <Paragraphs>144</Paragraphs>
  <Slides>22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Calibri</vt:lpstr>
      <vt:lpstr>Open Sans SemiBold</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Rotary Peace Fellowship Ambassador</vt:lpstr>
      <vt:lpstr>PowerPoint-presentation</vt:lpstr>
      <vt:lpstr>PowerPoint-presentation</vt:lpstr>
      <vt:lpstr>PowerPoint-presentation</vt:lpstr>
      <vt:lpstr>PowerPoint-presentation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Jeanette Gynning</dc:creator>
  <cp:lastModifiedBy>stig ottosson</cp:lastModifiedBy>
  <cp:revision>25</cp:revision>
  <dcterms:created xsi:type="dcterms:W3CDTF">2022-10-22T14:42:37Z</dcterms:created>
  <dcterms:modified xsi:type="dcterms:W3CDTF">2023-03-10T13:30:37Z</dcterms:modified>
</cp:coreProperties>
</file>