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73" r:id="rId4"/>
    <p:sldId id="271" r:id="rId5"/>
    <p:sldId id="272" r:id="rId6"/>
    <p:sldId id="267" r:id="rId7"/>
    <p:sldId id="268" r:id="rId8"/>
  </p:sldIdLst>
  <p:sldSz cx="12192000" cy="6858000"/>
  <p:notesSz cx="6811963" cy="994251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C7"/>
    <a:srgbClr val="15458F"/>
    <a:srgbClr val="14458E"/>
    <a:srgbClr val="F9A802"/>
    <a:srgbClr val="0069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70"/>
    <p:restoredTop sz="84765" autoAdjust="0"/>
  </p:normalViewPr>
  <p:slideViewPr>
    <p:cSldViewPr snapToGrid="0" snapToObjects="1">
      <p:cViewPr varScale="1">
        <p:scale>
          <a:sx n="84" d="100"/>
          <a:sy n="84" d="100"/>
        </p:scale>
        <p:origin x="200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27D6B26-351D-40B7-9620-8B62A39C4C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2BB88AD-B064-4183-99E7-2A5EC96829E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6B2ADEA-A199-43E3-98FF-0631B204D01F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70493AD7-B19E-46A7-9281-F5965E57A0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844453CE-CC43-46F6-9225-FD345CD28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988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noProof="0"/>
              <a:t>Redigera format för bakgrundstext
Nivå två
Nivå tre
Nivå fyra
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96BDCEF-9508-44B9-A019-D25A72989F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2D08B00-7DB2-4F69-9527-673009C7BC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582FC4D-EBEC-494A-BECD-F01A2098EE5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bildobjekt 1">
            <a:extLst>
              <a:ext uri="{FF2B5EF4-FFF2-40B4-BE49-F238E27FC236}">
                <a16:creationId xmlns:a16="http://schemas.microsoft.com/office/drawing/2014/main" id="{203942DD-73AE-4A47-9A80-6643C3FCE8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tshållare för anteckningar 2">
            <a:extLst>
              <a:ext uri="{FF2B5EF4-FFF2-40B4-BE49-F238E27FC236}">
                <a16:creationId xmlns:a16="http://schemas.microsoft.com/office/drawing/2014/main" id="{1D7579CC-9D34-4599-9C7C-BC0CAD64B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/>
          </a:p>
        </p:txBody>
      </p:sp>
      <p:sp>
        <p:nvSpPr>
          <p:cNvPr id="4100" name="Platshållare för bildnummer 3">
            <a:extLst>
              <a:ext uri="{FF2B5EF4-FFF2-40B4-BE49-F238E27FC236}">
                <a16:creationId xmlns:a16="http://schemas.microsoft.com/office/drawing/2014/main" id="{DD7D366E-2FB0-4145-BCB4-110622C270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5DEBFE6-A5AD-496D-B316-D223CD6BAD06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>
            <a:extLst>
              <a:ext uri="{FF2B5EF4-FFF2-40B4-BE49-F238E27FC236}">
                <a16:creationId xmlns:a16="http://schemas.microsoft.com/office/drawing/2014/main" id="{0AF8CD78-74A1-4CCB-9691-2170BDB54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>
            <a:extLst>
              <a:ext uri="{FF2B5EF4-FFF2-40B4-BE49-F238E27FC236}">
                <a16:creationId xmlns:a16="http://schemas.microsoft.com/office/drawing/2014/main" id="{501E1DA1-DF24-47D0-8053-E66D30E3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/>
          </a:p>
        </p:txBody>
      </p:sp>
      <p:sp>
        <p:nvSpPr>
          <p:cNvPr id="6148" name="Platshållare för bildnummer 3">
            <a:extLst>
              <a:ext uri="{FF2B5EF4-FFF2-40B4-BE49-F238E27FC236}">
                <a16:creationId xmlns:a16="http://schemas.microsoft.com/office/drawing/2014/main" id="{65A3EDA5-8FCC-4780-AB84-CD88EAE1C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823B-7895-4CBB-B7A2-1DC268A4DD95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sv-SE" alt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>
            <a:extLst>
              <a:ext uri="{FF2B5EF4-FFF2-40B4-BE49-F238E27FC236}">
                <a16:creationId xmlns:a16="http://schemas.microsoft.com/office/drawing/2014/main" id="{0AF8CD78-74A1-4CCB-9691-2170BDB54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>
            <a:extLst>
              <a:ext uri="{FF2B5EF4-FFF2-40B4-BE49-F238E27FC236}">
                <a16:creationId xmlns:a16="http://schemas.microsoft.com/office/drawing/2014/main" id="{501E1DA1-DF24-47D0-8053-E66D30E3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/>
          </a:p>
        </p:txBody>
      </p:sp>
      <p:sp>
        <p:nvSpPr>
          <p:cNvPr id="6148" name="Platshållare för bildnummer 3">
            <a:extLst>
              <a:ext uri="{FF2B5EF4-FFF2-40B4-BE49-F238E27FC236}">
                <a16:creationId xmlns:a16="http://schemas.microsoft.com/office/drawing/2014/main" id="{65A3EDA5-8FCC-4780-AB84-CD88EAE1C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823B-7895-4CBB-B7A2-1DC268A4DD95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02206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>
            <a:extLst>
              <a:ext uri="{FF2B5EF4-FFF2-40B4-BE49-F238E27FC236}">
                <a16:creationId xmlns:a16="http://schemas.microsoft.com/office/drawing/2014/main" id="{0AF8CD78-74A1-4CCB-9691-2170BDB54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>
            <a:extLst>
              <a:ext uri="{FF2B5EF4-FFF2-40B4-BE49-F238E27FC236}">
                <a16:creationId xmlns:a16="http://schemas.microsoft.com/office/drawing/2014/main" id="{501E1DA1-DF24-47D0-8053-E66D30E3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/>
          </a:p>
        </p:txBody>
      </p:sp>
      <p:sp>
        <p:nvSpPr>
          <p:cNvPr id="6148" name="Platshållare för bildnummer 3">
            <a:extLst>
              <a:ext uri="{FF2B5EF4-FFF2-40B4-BE49-F238E27FC236}">
                <a16:creationId xmlns:a16="http://schemas.microsoft.com/office/drawing/2014/main" id="{65A3EDA5-8FCC-4780-AB84-CD88EAE1C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823B-7895-4CBB-B7A2-1DC268A4DD95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560852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>
            <a:extLst>
              <a:ext uri="{FF2B5EF4-FFF2-40B4-BE49-F238E27FC236}">
                <a16:creationId xmlns:a16="http://schemas.microsoft.com/office/drawing/2014/main" id="{0AF8CD78-74A1-4CCB-9691-2170BDB54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>
            <a:extLst>
              <a:ext uri="{FF2B5EF4-FFF2-40B4-BE49-F238E27FC236}">
                <a16:creationId xmlns:a16="http://schemas.microsoft.com/office/drawing/2014/main" id="{501E1DA1-DF24-47D0-8053-E66D30E3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/>
          </a:p>
        </p:txBody>
      </p:sp>
      <p:sp>
        <p:nvSpPr>
          <p:cNvPr id="6148" name="Platshållare för bildnummer 3">
            <a:extLst>
              <a:ext uri="{FF2B5EF4-FFF2-40B4-BE49-F238E27FC236}">
                <a16:creationId xmlns:a16="http://schemas.microsoft.com/office/drawing/2014/main" id="{65A3EDA5-8FCC-4780-AB84-CD88EAE1C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823B-7895-4CBB-B7A2-1DC268A4DD95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428086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>
            <a:extLst>
              <a:ext uri="{FF2B5EF4-FFF2-40B4-BE49-F238E27FC236}">
                <a16:creationId xmlns:a16="http://schemas.microsoft.com/office/drawing/2014/main" id="{0AF8CD78-74A1-4CCB-9691-2170BDB54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>
            <a:extLst>
              <a:ext uri="{FF2B5EF4-FFF2-40B4-BE49-F238E27FC236}">
                <a16:creationId xmlns:a16="http://schemas.microsoft.com/office/drawing/2014/main" id="{501E1DA1-DF24-47D0-8053-E66D30E3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/>
          </a:p>
        </p:txBody>
      </p:sp>
      <p:sp>
        <p:nvSpPr>
          <p:cNvPr id="6148" name="Platshållare för bildnummer 3">
            <a:extLst>
              <a:ext uri="{FF2B5EF4-FFF2-40B4-BE49-F238E27FC236}">
                <a16:creationId xmlns:a16="http://schemas.microsoft.com/office/drawing/2014/main" id="{65A3EDA5-8FCC-4780-AB84-CD88EAE1C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823B-7895-4CBB-B7A2-1DC268A4DD95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74971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bildobjekt 1">
            <a:extLst>
              <a:ext uri="{FF2B5EF4-FFF2-40B4-BE49-F238E27FC236}">
                <a16:creationId xmlns:a16="http://schemas.microsoft.com/office/drawing/2014/main" id="{0AF8CD78-74A1-4CCB-9691-2170BDB54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tshållare för anteckningar 2">
            <a:extLst>
              <a:ext uri="{FF2B5EF4-FFF2-40B4-BE49-F238E27FC236}">
                <a16:creationId xmlns:a16="http://schemas.microsoft.com/office/drawing/2014/main" id="{501E1DA1-DF24-47D0-8053-E66D30E36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dirty="0"/>
          </a:p>
        </p:txBody>
      </p:sp>
      <p:sp>
        <p:nvSpPr>
          <p:cNvPr id="6148" name="Platshållare för bildnummer 3">
            <a:extLst>
              <a:ext uri="{FF2B5EF4-FFF2-40B4-BE49-F238E27FC236}">
                <a16:creationId xmlns:a16="http://schemas.microsoft.com/office/drawing/2014/main" id="{65A3EDA5-8FCC-4780-AB84-CD88EAE1C1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EF823B-7895-4CBB-B7A2-1DC268A4DD95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18632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1CB5B8-5313-FA4F-A296-EC844AD43C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3446322-6FFB-7649-83CE-8A359C43B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2E986A-AC65-433A-8F8F-40AA9746A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A29A7-CC17-4D7C-8049-E56B85BFD636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F24128-B401-4021-9BF5-546DBFCB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79D2BE-9ED6-4F7D-873E-3EA164A0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3BC18-6F4A-4D8A-829A-7F7C4B2F0C1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252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A48DC5-A5D8-A242-82E6-15E6F3D74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44D4E2A-88CF-8146-ACB9-D45CEE674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4D24A04-8FBD-4E6B-8669-FFA12008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9ADD0-B63D-4A45-A423-6DB4DECCD7B9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19CD7B-EAF7-417F-8AE7-6C7870239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46BA32-9E8B-433F-AE20-F8D17062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0059-D189-4F8D-BB96-06744C1BBA3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423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502C7AC-8372-524A-92E1-00FD2287D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20C178-D6A0-9F45-BE72-014EBE0220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4E001F-8F4F-41BA-96A5-9784CDE46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FFC01-18AF-4938-995E-C57AFD136D89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5DEA2F-A66B-4411-A8D5-45AB28DD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6106B04-AA20-4C48-8DCE-7D83024D7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14570-CCA7-4BBF-8698-1BFE7FED84A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1809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FF591A-0700-5A4E-8AB1-F4EF8F41F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0426AC-93BE-C14A-9704-5D714A9FE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80D982B-7EB4-4B6B-AAC3-E53DF7A9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7AA1C-0BAF-4AA2-81EF-D0EB42494E30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2BD60E-1BD4-43C1-972E-9CD08329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A910D4-43D1-4BAA-A604-BDA618834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A4569-E6D0-4536-8DFE-05459DDE77D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215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64F545-50BE-8140-99BD-13B24117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9CC8440-45E9-8446-9DE2-AFAED0E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8E0915-46FC-4A54-AD8C-2051ED55A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16B92-984A-47E9-AD74-C6229AC41EA6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38481DD-C570-4E57-9A02-4CC68012F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A0DB3C-CD1A-4F94-9268-329018A76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187BE-BE11-4E63-B941-8A1EC5D33BD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85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8DD41F-15B7-3742-BD76-D84BFCED6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EDEC58-F47D-184F-BD78-EA6503777C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57C813-8992-3545-A6F1-7F53EA8081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5610C2F7-A9F4-4446-9D63-E79FE273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7D211-9246-4829-B295-FC5912E7F024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8D4A625-6199-4B38-A9A7-659167E3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C977AC9B-4812-473E-AAA6-E5D21D4D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2B1E8-2930-41DB-8EBF-7DD8EA5681E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035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832C0B-4790-2D43-B070-D3A405AC4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7350BB6-3101-2547-9585-33E3F14BE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096CCA5-8616-C541-B82F-3A374AD70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6CBD4DF-81BD-3A43-B9F6-07D44B2E1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CA04034-C4FA-9F42-987E-4C5038FF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95D60601-2C33-452F-81B0-1E3AB9228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2E84-F61A-4F36-88C7-A99A6B42AFE7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8E7A92D3-09A4-4540-B0CE-6FA7BCC8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85EB58-465E-4033-90CF-0C619443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9CADF-2205-45EF-9E7A-A743BA5D4F4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601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2FA1FD-AF49-8040-A8C5-A3829A2ED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B4E9FEEE-3174-4F8D-B52D-26886CBCB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35144-D348-48C3-BB35-447E4B7858F8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B3AF8573-6EA8-475C-ADFE-60D4F1B0F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15496C4F-09A8-494B-84D6-76378838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5F20A-0630-44D1-8A54-B53D89D1566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655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87745321-0D25-4529-88D2-5F2D35AA1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687C-5DDE-42C1-9C7C-0DA7D62414DD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9A8BF221-D6D8-4FD8-ABB8-48E67E235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CD730F47-B7EC-42DD-AF53-AE5A0184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B8378-1692-43AF-AB10-C64915C6665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42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82396D-6DB2-FE41-B686-C0181F251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35A1B7-481C-B348-9724-DE0E51D36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34DBE34-1CB0-D14F-BD0C-D6620EF94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93CFAC2F-006B-4130-B220-E53B3B7B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88F48-DF3C-403F-99C1-64D5970B4828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BD5F29D0-FD33-4A9E-9B14-BF55DA3FE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9901EEB7-F418-404C-A741-F03669A0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45DF0-E4CB-4B6B-9FE8-DD0B1BEAB58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340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37B0CD-EC09-684F-B0B9-4C7B891A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72DD2CC-0BD5-B94F-8CD5-9B625E04C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4B214D-E197-3640-8A82-B5BF41362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E5C1BDA3-D87C-4032-A4F9-CAFFED81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C6DC1-A7A2-466D-82C5-0C7ECA7B6FC0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92C94D4-4A4E-4639-9E8E-23903F6A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091726B-5FDD-4078-B98A-12BB982A7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8363F-CFF7-4B89-BB7C-E3562A7F333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343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E7D69185-D8FD-48EB-ABF0-23A2F4D9E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mall för rubrikformat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124C0288-CA0A-4B39-AAB9-27204E28AB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A6C6C3-5C95-B24F-9FD4-2210C6EC0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387D93-A07D-42B0-98F0-76A0465B4159}" type="datetimeFigureOut">
              <a:rPr lang="sv-SE"/>
              <a:pPr>
                <a:defRPr/>
              </a:pPr>
              <a:t>2023-03-10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E884B3-3014-2A4B-BF94-640A96375D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B137CCD-03AB-EE4E-9600-918D0D9D1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713D8C-38F2-4176-A703-658CD64B67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theinspiration.s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DF2E994F-3DC3-B741-8059-287F4C96E992}"/>
              </a:ext>
            </a:extLst>
          </p:cNvPr>
          <p:cNvSpPr/>
          <p:nvPr/>
        </p:nvSpPr>
        <p:spPr>
          <a:xfrm>
            <a:off x="0" y="0"/>
            <a:ext cx="12192000" cy="5143500"/>
          </a:xfrm>
          <a:prstGeom prst="rect">
            <a:avLst/>
          </a:prstGeom>
          <a:solidFill>
            <a:srgbClr val="006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85F1528-E7FE-9147-AAA5-A8BE4DDA4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9206" y="2149475"/>
            <a:ext cx="9653588" cy="2387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b="1" cap="all" dirty="0">
                <a:solidFill>
                  <a:srgbClr val="F9A8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RLI</a:t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4400" b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Distrikt 2360</a:t>
            </a:r>
            <a:endParaRPr lang="sv-SE" b="1" dirty="0">
              <a:solidFill>
                <a:schemeClr val="bg1"/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grpSp>
        <p:nvGrpSpPr>
          <p:cNvPr id="8" name="Grupp 7">
            <a:extLst>
              <a:ext uri="{FF2B5EF4-FFF2-40B4-BE49-F238E27FC236}">
                <a16:creationId xmlns:a16="http://schemas.microsoft.com/office/drawing/2014/main" id="{ED1147F1-87CC-0F4B-A51B-153419B16E1D}"/>
              </a:ext>
            </a:extLst>
          </p:cNvPr>
          <p:cNvGrpSpPr/>
          <p:nvPr/>
        </p:nvGrpSpPr>
        <p:grpSpPr>
          <a:xfrm>
            <a:off x="263522" y="5618194"/>
            <a:ext cx="5832478" cy="855632"/>
            <a:chOff x="939799" y="5642005"/>
            <a:chExt cx="5832478" cy="855632"/>
          </a:xfrm>
        </p:grpSpPr>
        <p:pic>
          <p:nvPicPr>
            <p:cNvPr id="3076" name="Bildobjekt 5">
              <a:extLst>
                <a:ext uri="{FF2B5EF4-FFF2-40B4-BE49-F238E27FC236}">
                  <a16:creationId xmlns:a16="http://schemas.microsoft.com/office/drawing/2014/main" id="{D5013A75-F478-4645-8D4D-86830D2456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9" y="5642006"/>
              <a:ext cx="2193925" cy="85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" name="Rak 3">
              <a:extLst>
                <a:ext uri="{FF2B5EF4-FFF2-40B4-BE49-F238E27FC236}">
                  <a16:creationId xmlns:a16="http://schemas.microsoft.com/office/drawing/2014/main" id="{4BABA31C-7450-294E-A754-9EF012E03C26}"/>
                </a:ext>
              </a:extLst>
            </p:cNvPr>
            <p:cNvCxnSpPr>
              <a:cxnSpLocks/>
            </p:cNvCxnSpPr>
            <p:nvPr/>
          </p:nvCxnSpPr>
          <p:spPr>
            <a:xfrm>
              <a:off x="3225800" y="5642005"/>
              <a:ext cx="0" cy="855632"/>
            </a:xfrm>
            <a:prstGeom prst="line">
              <a:avLst/>
            </a:prstGeom>
            <a:ln w="34925">
              <a:solidFill>
                <a:srgbClr val="144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724E9F20-78B7-D14D-B8AB-98E369E7D416}"/>
                </a:ext>
              </a:extLst>
            </p:cNvPr>
            <p:cNvSpPr txBox="1"/>
            <p:nvPr/>
          </p:nvSpPr>
          <p:spPr>
            <a:xfrm>
              <a:off x="3317877" y="5808211"/>
              <a:ext cx="345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800" b="1" dirty="0">
                  <a:solidFill>
                    <a:srgbClr val="15458F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Distrikt 2360</a:t>
              </a:r>
            </a:p>
          </p:txBody>
        </p:sp>
      </p:grpSp>
      <p:pic>
        <p:nvPicPr>
          <p:cNvPr id="10" name="Picture 4">
            <a:extLst>
              <a:ext uri="{FF2B5EF4-FFF2-40B4-BE49-F238E27FC236}">
                <a16:creationId xmlns:a16="http://schemas.microsoft.com/office/drawing/2014/main" id="{F24C0F33-1BE4-A04A-A0EB-FA4A0053135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79000" y="339726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>
            <a:extLst>
              <a:ext uri="{FF2B5EF4-FFF2-40B4-BE49-F238E27FC236}">
                <a16:creationId xmlns:a16="http://schemas.microsoft.com/office/drawing/2014/main" id="{2951D9A0-1179-42FB-B217-D73AFBB8F3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4354" y="1239806"/>
            <a:ext cx="10732762" cy="4213397"/>
          </a:xfrm>
        </p:spPr>
        <p:txBody>
          <a:bodyPr/>
          <a:lstStyle/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Ledarskap som gör skillnad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Upptäck Rotarys rötter och framtid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Bygg starkare Rotary-gemenskap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Ta dina Rotary-ambitioner till nästa nivå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Stärka vår kultur av ständig utveckling och lärande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70982440-C671-3646-B950-5F352EB9F766}"/>
              </a:ext>
            </a:extLst>
          </p:cNvPr>
          <p:cNvGrpSpPr/>
          <p:nvPr/>
        </p:nvGrpSpPr>
        <p:grpSpPr>
          <a:xfrm>
            <a:off x="263522" y="5618194"/>
            <a:ext cx="2286001" cy="855632"/>
            <a:chOff x="939799" y="5642005"/>
            <a:chExt cx="2286001" cy="855632"/>
          </a:xfrm>
        </p:grpSpPr>
        <p:pic>
          <p:nvPicPr>
            <p:cNvPr id="10" name="Bildobjekt 5">
              <a:extLst>
                <a:ext uri="{FF2B5EF4-FFF2-40B4-BE49-F238E27FC236}">
                  <a16:creationId xmlns:a16="http://schemas.microsoft.com/office/drawing/2014/main" id="{144A76E9-AEAE-864C-8DBF-E4C394884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9" y="5642006"/>
              <a:ext cx="2193925" cy="85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E55907FA-EFB4-A544-B5C9-EBDEBC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3225800" y="5642005"/>
              <a:ext cx="0" cy="855632"/>
            </a:xfrm>
            <a:prstGeom prst="line">
              <a:avLst/>
            </a:prstGeom>
            <a:ln w="34925">
              <a:solidFill>
                <a:srgbClr val="144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ubrik 1">
            <a:extLst>
              <a:ext uri="{FF2B5EF4-FFF2-40B4-BE49-F238E27FC236}">
                <a16:creationId xmlns:a16="http://schemas.microsoft.com/office/drawing/2014/main" id="{E52466F5-4005-F746-905A-AA9EEC303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4" y="0"/>
            <a:ext cx="10290806" cy="1325563"/>
          </a:xfrm>
        </p:spPr>
        <p:txBody>
          <a:bodyPr/>
          <a:lstStyle/>
          <a:p>
            <a:pPr eaLnBrk="1" hangingPunct="1"/>
            <a:r>
              <a:rPr lang="sv-SE" altLang="sv-SE" b="1" dirty="0">
                <a:solidFill>
                  <a:srgbClr val="0069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Rotarys verktyg för ledarskap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FC07180-9011-32F9-EF84-953B509C3BC9}"/>
              </a:ext>
            </a:extLst>
          </p:cNvPr>
          <p:cNvSpPr txBox="1"/>
          <p:nvPr/>
        </p:nvSpPr>
        <p:spPr>
          <a:xfrm>
            <a:off x="2641600" y="5784400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15458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Distrikt 2360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>
            <a:extLst>
              <a:ext uri="{FF2B5EF4-FFF2-40B4-BE49-F238E27FC236}">
                <a16:creationId xmlns:a16="http://schemas.microsoft.com/office/drawing/2014/main" id="{2951D9A0-1179-42FB-B217-D73AFBB8F3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4354" y="1239806"/>
            <a:ext cx="10732762" cy="4213397"/>
          </a:xfrm>
        </p:spPr>
        <p:txBody>
          <a:bodyPr/>
          <a:lstStyle/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3 </a:t>
            </a:r>
            <a:r>
              <a:rPr lang="sv-SE" altLang="sv-SE" sz="3600" b="1" dirty="0" err="1"/>
              <a:t>st</a:t>
            </a:r>
            <a:r>
              <a:rPr lang="sv-SE" altLang="sv-SE" sz="3600" b="1" dirty="0"/>
              <a:t> utbildningstillfällen / workshops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 err="1"/>
              <a:t>Facilatorer</a:t>
            </a:r>
            <a:endParaRPr lang="sv-SE" altLang="sv-SE" sz="3600" b="1" dirty="0"/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Gruppdiskussioner och grupparbeten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Case-studier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Roller och uppdrag i Rotary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Presentationer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Ledarskaps- och medlemsstrategier</a:t>
            </a:r>
          </a:p>
          <a:p>
            <a:pPr eaLnBrk="1" hangingPunct="1">
              <a:buClr>
                <a:srgbClr val="F9A802"/>
              </a:buClr>
              <a:defRPr/>
            </a:pPr>
            <a:endParaRPr lang="sv-SE" altLang="sv-SE" sz="3600" b="1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70982440-C671-3646-B950-5F352EB9F766}"/>
              </a:ext>
            </a:extLst>
          </p:cNvPr>
          <p:cNvGrpSpPr/>
          <p:nvPr/>
        </p:nvGrpSpPr>
        <p:grpSpPr>
          <a:xfrm>
            <a:off x="263522" y="5618194"/>
            <a:ext cx="2286001" cy="855632"/>
            <a:chOff x="939799" y="5642005"/>
            <a:chExt cx="2286001" cy="855632"/>
          </a:xfrm>
        </p:grpSpPr>
        <p:pic>
          <p:nvPicPr>
            <p:cNvPr id="10" name="Bildobjekt 5">
              <a:extLst>
                <a:ext uri="{FF2B5EF4-FFF2-40B4-BE49-F238E27FC236}">
                  <a16:creationId xmlns:a16="http://schemas.microsoft.com/office/drawing/2014/main" id="{144A76E9-AEAE-864C-8DBF-E4C394884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9" y="5642006"/>
              <a:ext cx="2193925" cy="85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E55907FA-EFB4-A544-B5C9-EBDEBC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3225800" y="5642005"/>
              <a:ext cx="0" cy="855632"/>
            </a:xfrm>
            <a:prstGeom prst="line">
              <a:avLst/>
            </a:prstGeom>
            <a:ln w="34925">
              <a:solidFill>
                <a:srgbClr val="144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ubrik 1">
            <a:extLst>
              <a:ext uri="{FF2B5EF4-FFF2-40B4-BE49-F238E27FC236}">
                <a16:creationId xmlns:a16="http://schemas.microsoft.com/office/drawing/2014/main" id="{E52466F5-4005-F746-905A-AA9EEC303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4" y="0"/>
            <a:ext cx="10290806" cy="1325563"/>
          </a:xfrm>
        </p:spPr>
        <p:txBody>
          <a:bodyPr/>
          <a:lstStyle/>
          <a:p>
            <a:pPr eaLnBrk="1" hangingPunct="1"/>
            <a:r>
              <a:rPr lang="sv-SE" altLang="sv-SE" b="1" dirty="0">
                <a:solidFill>
                  <a:srgbClr val="0069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Genomförande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FC07180-9011-32F9-EF84-953B509C3BC9}"/>
              </a:ext>
            </a:extLst>
          </p:cNvPr>
          <p:cNvSpPr txBox="1"/>
          <p:nvPr/>
        </p:nvSpPr>
        <p:spPr>
          <a:xfrm>
            <a:off x="2641600" y="5784400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15458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Distrikt 2360</a:t>
            </a:r>
          </a:p>
        </p:txBody>
      </p:sp>
    </p:spTree>
    <p:extLst>
      <p:ext uri="{BB962C8B-B14F-4D97-AF65-F5344CB8AC3E}">
        <p14:creationId xmlns:p14="http://schemas.microsoft.com/office/powerpoint/2010/main" val="60913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 8">
            <a:extLst>
              <a:ext uri="{FF2B5EF4-FFF2-40B4-BE49-F238E27FC236}">
                <a16:creationId xmlns:a16="http://schemas.microsoft.com/office/drawing/2014/main" id="{70982440-C671-3646-B950-5F352EB9F766}"/>
              </a:ext>
            </a:extLst>
          </p:cNvPr>
          <p:cNvGrpSpPr/>
          <p:nvPr/>
        </p:nvGrpSpPr>
        <p:grpSpPr>
          <a:xfrm>
            <a:off x="263522" y="5618194"/>
            <a:ext cx="2286001" cy="855632"/>
            <a:chOff x="939799" y="5642005"/>
            <a:chExt cx="2286001" cy="855632"/>
          </a:xfrm>
        </p:grpSpPr>
        <p:pic>
          <p:nvPicPr>
            <p:cNvPr id="10" name="Bildobjekt 5">
              <a:extLst>
                <a:ext uri="{FF2B5EF4-FFF2-40B4-BE49-F238E27FC236}">
                  <a16:creationId xmlns:a16="http://schemas.microsoft.com/office/drawing/2014/main" id="{144A76E9-AEAE-864C-8DBF-E4C394884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9" y="5642006"/>
              <a:ext cx="2193925" cy="85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E55907FA-EFB4-A544-B5C9-EBDEBC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3225800" y="5642005"/>
              <a:ext cx="0" cy="855632"/>
            </a:xfrm>
            <a:prstGeom prst="line">
              <a:avLst/>
            </a:prstGeom>
            <a:ln w="34925">
              <a:solidFill>
                <a:srgbClr val="144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ruta 3">
            <a:extLst>
              <a:ext uri="{FF2B5EF4-FFF2-40B4-BE49-F238E27FC236}">
                <a16:creationId xmlns:a16="http://schemas.microsoft.com/office/drawing/2014/main" id="{0FC07180-9011-32F9-EF84-953B509C3BC9}"/>
              </a:ext>
            </a:extLst>
          </p:cNvPr>
          <p:cNvSpPr txBox="1"/>
          <p:nvPr/>
        </p:nvSpPr>
        <p:spPr>
          <a:xfrm>
            <a:off x="2641600" y="5784400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15458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Distrikt 2360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53D0106-4609-C1BE-9C26-059F93F5CF56}"/>
              </a:ext>
            </a:extLst>
          </p:cNvPr>
          <p:cNvSpPr txBox="1"/>
          <p:nvPr/>
        </p:nvSpPr>
        <p:spPr>
          <a:xfrm>
            <a:off x="4226280" y="1146443"/>
            <a:ext cx="1656184" cy="646331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Mitt ledarskap i Rotary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D1BEE6C-026E-92B3-C5D1-1D0318E8E60A}"/>
              </a:ext>
            </a:extLst>
          </p:cNvPr>
          <p:cNvSpPr txBox="1">
            <a:spLocks/>
          </p:cNvSpPr>
          <p:nvPr/>
        </p:nvSpPr>
        <p:spPr>
          <a:xfrm>
            <a:off x="8906984" y="1146483"/>
            <a:ext cx="1656000" cy="432000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>
            <a:defPPr>
              <a:defRPr lang="sv-SE"/>
            </a:defPPr>
            <a:lvl1pPr>
              <a:defRPr b="1"/>
            </a:lvl1pPr>
          </a:lstStyle>
          <a:p>
            <a:pPr algn="ctr"/>
            <a:r>
              <a:rPr lang="sv-SE" dirty="0"/>
              <a:t>Mitt Rotary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3F602000-CD5C-15A4-FA25-3083FF54D8FE}"/>
              </a:ext>
            </a:extLst>
          </p:cNvPr>
          <p:cNvSpPr txBox="1"/>
          <p:nvPr/>
        </p:nvSpPr>
        <p:spPr>
          <a:xfrm>
            <a:off x="8906800" y="1683990"/>
            <a:ext cx="1656184" cy="646331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Etik och yrkestjänst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5960C466-CBA5-8853-2125-D9A876955FA4}"/>
              </a:ext>
            </a:extLst>
          </p:cNvPr>
          <p:cNvSpPr txBox="1">
            <a:spLocks noChangeAspect="1"/>
          </p:cNvSpPr>
          <p:nvPr/>
        </p:nvSpPr>
        <p:spPr>
          <a:xfrm>
            <a:off x="4226280" y="3965008"/>
            <a:ext cx="1656184" cy="646331"/>
          </a:xfrm>
          <a:prstGeom prst="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Strategisk planering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C60DF39B-C10F-EC69-7D47-70B90859ABD5}"/>
              </a:ext>
            </a:extLst>
          </p:cNvPr>
          <p:cNvSpPr txBox="1"/>
          <p:nvPr/>
        </p:nvSpPr>
        <p:spPr>
          <a:xfrm>
            <a:off x="4226464" y="1873100"/>
            <a:ext cx="1656184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Effektiva ledarstrategier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BEBCE1FC-829A-EBA5-D99F-B23E930BDC6C}"/>
              </a:ext>
            </a:extLst>
          </p:cNvPr>
          <p:cNvSpPr txBox="1"/>
          <p:nvPr/>
        </p:nvSpPr>
        <p:spPr>
          <a:xfrm>
            <a:off x="6601825" y="1148184"/>
            <a:ext cx="1656184" cy="615553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Vår stiftelse I</a:t>
            </a:r>
            <a:br>
              <a:rPr lang="sv-SE" b="1" dirty="0"/>
            </a:br>
            <a:r>
              <a:rPr lang="sv-SE" sz="1600" b="1" dirty="0"/>
              <a:t>TRF grunder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8AE210E6-844B-C52A-9746-F1C02534518D}"/>
              </a:ext>
            </a:extLst>
          </p:cNvPr>
          <p:cNvSpPr txBox="1"/>
          <p:nvPr/>
        </p:nvSpPr>
        <p:spPr>
          <a:xfrm>
            <a:off x="8906800" y="2446779"/>
            <a:ext cx="1656184" cy="646331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Engagera medlemmar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26E1ED33-FFA3-9F57-F6B6-B13073BAAD36}"/>
              </a:ext>
            </a:extLst>
          </p:cNvPr>
          <p:cNvSpPr txBox="1"/>
          <p:nvPr/>
        </p:nvSpPr>
        <p:spPr>
          <a:xfrm>
            <a:off x="6602544" y="1866595"/>
            <a:ext cx="1656184" cy="646331"/>
          </a:xfrm>
          <a:prstGeom prst="rect">
            <a:avLst/>
          </a:prstGeom>
          <a:solidFill>
            <a:schemeClr val="accent5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Serviceprojekt</a:t>
            </a:r>
          </a:p>
          <a:p>
            <a:pPr algn="ctr"/>
            <a:endParaRPr lang="sv-SE" b="1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1F35F083-89C6-45F6-2FCF-B89E3CFD7A6A}"/>
              </a:ext>
            </a:extLst>
          </p:cNvPr>
          <p:cNvSpPr txBox="1">
            <a:spLocks noChangeAspect="1"/>
          </p:cNvSpPr>
          <p:nvPr/>
        </p:nvSpPr>
        <p:spPr>
          <a:xfrm>
            <a:off x="8906800" y="3196300"/>
            <a:ext cx="1656184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Ett attraktivt Rotary</a:t>
            </a:r>
            <a:endParaRPr lang="sv-SE" sz="1600" b="1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87508370-9A78-739D-C069-8923F681EAA1}"/>
              </a:ext>
            </a:extLst>
          </p:cNvPr>
          <p:cNvSpPr txBox="1">
            <a:spLocks/>
          </p:cNvSpPr>
          <p:nvPr/>
        </p:nvSpPr>
        <p:spPr>
          <a:xfrm>
            <a:off x="4221952" y="2609835"/>
            <a:ext cx="1656000" cy="553998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/>
              <a:t>Kommunikation </a:t>
            </a:r>
          </a:p>
          <a:p>
            <a:pPr algn="ctr"/>
            <a:endParaRPr lang="sv-SE" sz="1400" b="1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8998A01E-70B9-DBEE-651F-86FBF67D2444}"/>
              </a:ext>
            </a:extLst>
          </p:cNvPr>
          <p:cNvSpPr txBox="1">
            <a:spLocks/>
          </p:cNvSpPr>
          <p:nvPr/>
        </p:nvSpPr>
        <p:spPr>
          <a:xfrm>
            <a:off x="4226464" y="3257777"/>
            <a:ext cx="1656184" cy="615553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Team </a:t>
            </a:r>
            <a:r>
              <a:rPr lang="sv-SE" b="1" dirty="0" err="1"/>
              <a:t>Building</a:t>
            </a:r>
            <a:endParaRPr lang="sv-SE" b="1" dirty="0"/>
          </a:p>
          <a:p>
            <a:pPr algn="ctr"/>
            <a:endParaRPr lang="sv-SE" sz="1600" b="1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8CBB753F-8345-1528-AE99-42A2745B1FAD}"/>
              </a:ext>
            </a:extLst>
          </p:cNvPr>
          <p:cNvSpPr txBox="1">
            <a:spLocks/>
          </p:cNvSpPr>
          <p:nvPr/>
        </p:nvSpPr>
        <p:spPr>
          <a:xfrm>
            <a:off x="6602544" y="3313849"/>
            <a:ext cx="1656184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Vår stiftelse II</a:t>
            </a:r>
            <a:br>
              <a:rPr lang="sv-SE" b="1" dirty="0"/>
            </a:br>
            <a:r>
              <a:rPr lang="sv-SE" sz="1400" b="1" dirty="0"/>
              <a:t>Målinriktad service</a:t>
            </a:r>
            <a:endParaRPr lang="sv-SE" sz="1200" b="1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7D42C5F3-969F-0E70-751F-AC8F4AC2CF1E}"/>
              </a:ext>
            </a:extLst>
          </p:cNvPr>
          <p:cNvSpPr txBox="1"/>
          <p:nvPr/>
        </p:nvSpPr>
        <p:spPr>
          <a:xfrm>
            <a:off x="6601568" y="2595438"/>
            <a:ext cx="1656184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Rotarys möjligheter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D585A48A-E176-135B-7D37-96ECB2CC81C6}"/>
              </a:ext>
            </a:extLst>
          </p:cNvPr>
          <p:cNvSpPr txBox="1"/>
          <p:nvPr/>
        </p:nvSpPr>
        <p:spPr>
          <a:xfrm>
            <a:off x="6602544" y="3985199"/>
            <a:ext cx="1656184" cy="553998"/>
          </a:xfrm>
          <a:prstGeom prst="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Vår stiftelse III</a:t>
            </a:r>
          </a:p>
          <a:p>
            <a:pPr algn="ctr"/>
            <a:r>
              <a:rPr lang="sv-SE" sz="1200" b="1" dirty="0"/>
              <a:t>Internationell tjänst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2CF55B67-6381-7297-4DBF-6C93E3CE5C37}"/>
              </a:ext>
            </a:extLst>
          </p:cNvPr>
          <p:cNvSpPr txBox="1"/>
          <p:nvPr/>
        </p:nvSpPr>
        <p:spPr>
          <a:xfrm>
            <a:off x="8906800" y="3941067"/>
            <a:ext cx="1656184" cy="646331"/>
          </a:xfrm>
          <a:prstGeom prst="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Bygga en starkare klubb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EAEEA3BE-1601-1B00-4C4A-010613585C63}"/>
              </a:ext>
            </a:extLst>
          </p:cNvPr>
          <p:cNvSpPr txBox="1"/>
          <p:nvPr/>
        </p:nvSpPr>
        <p:spPr>
          <a:xfrm>
            <a:off x="6601568" y="4642933"/>
            <a:ext cx="1656184" cy="646331"/>
          </a:xfrm>
          <a:prstGeom prst="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Att göra skillnad</a:t>
            </a:r>
            <a:endParaRPr lang="sv-SE" sz="1400" b="1" dirty="0"/>
          </a:p>
        </p:txBody>
      </p:sp>
      <p:sp>
        <p:nvSpPr>
          <p:cNvPr id="26" name="Rektangel med rundade hörn 25">
            <a:extLst>
              <a:ext uri="{FF2B5EF4-FFF2-40B4-BE49-F238E27FC236}">
                <a16:creationId xmlns:a16="http://schemas.microsoft.com/office/drawing/2014/main" id="{249919AA-61AD-85D6-8079-46CF8EED0A10}"/>
              </a:ext>
            </a:extLst>
          </p:cNvPr>
          <p:cNvSpPr/>
          <p:nvPr/>
        </p:nvSpPr>
        <p:spPr>
          <a:xfrm>
            <a:off x="4082264" y="632854"/>
            <a:ext cx="2016224" cy="48965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4225C552-E5E5-0A89-DDF6-F387C01FCF4C}"/>
              </a:ext>
            </a:extLst>
          </p:cNvPr>
          <p:cNvSpPr txBox="1"/>
          <p:nvPr/>
        </p:nvSpPr>
        <p:spPr>
          <a:xfrm>
            <a:off x="4514312" y="642387"/>
            <a:ext cx="1161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i="1" dirty="0"/>
              <a:t>Ledarskap</a:t>
            </a:r>
          </a:p>
        </p:txBody>
      </p:sp>
      <p:sp>
        <p:nvSpPr>
          <p:cNvPr id="28" name="Rektangel med rundade hörn 27">
            <a:extLst>
              <a:ext uri="{FF2B5EF4-FFF2-40B4-BE49-F238E27FC236}">
                <a16:creationId xmlns:a16="http://schemas.microsoft.com/office/drawing/2014/main" id="{E6399BFF-0D5F-70FA-37E0-F409766A3144}"/>
              </a:ext>
            </a:extLst>
          </p:cNvPr>
          <p:cNvSpPr/>
          <p:nvPr/>
        </p:nvSpPr>
        <p:spPr>
          <a:xfrm>
            <a:off x="6422524" y="642387"/>
            <a:ext cx="2016224" cy="48965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96B5F45C-AC68-D14E-13B0-DC89F6EAFD69}"/>
              </a:ext>
            </a:extLst>
          </p:cNvPr>
          <p:cNvSpPr txBox="1"/>
          <p:nvPr/>
        </p:nvSpPr>
        <p:spPr>
          <a:xfrm>
            <a:off x="7034592" y="651920"/>
            <a:ext cx="861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i="1" dirty="0"/>
              <a:t>Service</a:t>
            </a:r>
          </a:p>
        </p:txBody>
      </p:sp>
      <p:sp>
        <p:nvSpPr>
          <p:cNvPr id="30" name="Rektangel med rundade hörn 29">
            <a:extLst>
              <a:ext uri="{FF2B5EF4-FFF2-40B4-BE49-F238E27FC236}">
                <a16:creationId xmlns:a16="http://schemas.microsoft.com/office/drawing/2014/main" id="{B56C51A3-6FC7-F3BA-704C-8107A92952C1}"/>
              </a:ext>
            </a:extLst>
          </p:cNvPr>
          <p:cNvSpPr/>
          <p:nvPr/>
        </p:nvSpPr>
        <p:spPr>
          <a:xfrm>
            <a:off x="8726780" y="642387"/>
            <a:ext cx="2016224" cy="48965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66E14F35-5F75-34A2-C90E-79AF0D308664}"/>
              </a:ext>
            </a:extLst>
          </p:cNvPr>
          <p:cNvSpPr txBox="1"/>
          <p:nvPr/>
        </p:nvSpPr>
        <p:spPr>
          <a:xfrm>
            <a:off x="9050816" y="651920"/>
            <a:ext cx="1417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i="1" dirty="0"/>
              <a:t>Medlemskap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63839F34-F619-568C-FE39-7D5CD954FAF2}"/>
              </a:ext>
            </a:extLst>
          </p:cNvPr>
          <p:cNvSpPr txBox="1">
            <a:spLocks/>
          </p:cNvSpPr>
          <p:nvPr/>
        </p:nvSpPr>
        <p:spPr>
          <a:xfrm>
            <a:off x="4226464" y="4681686"/>
            <a:ext cx="1656000" cy="648000"/>
          </a:xfrm>
          <a:prstGeom prst="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Image och PR</a:t>
            </a:r>
            <a:endParaRPr lang="sv-SE" sz="1600" b="1" dirty="0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BF445055-3E07-7C0A-B168-71A1D2D09396}"/>
              </a:ext>
            </a:extLst>
          </p:cNvPr>
          <p:cNvSpPr txBox="1">
            <a:spLocks noChangeAspect="1"/>
          </p:cNvSpPr>
          <p:nvPr/>
        </p:nvSpPr>
        <p:spPr>
          <a:xfrm>
            <a:off x="8915761" y="4674105"/>
            <a:ext cx="1656184" cy="646331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sv-SE" b="1" dirty="0"/>
              <a:t>RLI framtida möjligheter</a:t>
            </a:r>
            <a:endParaRPr lang="sv-SE" sz="1600" b="1" dirty="0"/>
          </a:p>
        </p:txBody>
      </p:sp>
      <p:sp>
        <p:nvSpPr>
          <p:cNvPr id="34" name="Femhörning 33">
            <a:extLst>
              <a:ext uri="{FF2B5EF4-FFF2-40B4-BE49-F238E27FC236}">
                <a16:creationId xmlns:a16="http://schemas.microsoft.com/office/drawing/2014/main" id="{D18DF00B-E45B-34EC-6050-7FD4C6FBF3EF}"/>
              </a:ext>
            </a:extLst>
          </p:cNvPr>
          <p:cNvSpPr/>
          <p:nvPr/>
        </p:nvSpPr>
        <p:spPr>
          <a:xfrm>
            <a:off x="2271720" y="1038220"/>
            <a:ext cx="1629569" cy="904875"/>
          </a:xfrm>
          <a:prstGeom prst="homePlat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>
                <a:solidFill>
                  <a:schemeClr val="tx1"/>
                </a:solidFill>
                <a:latin typeface="+mj-lt"/>
              </a:rPr>
              <a:t>Modul 1</a:t>
            </a:r>
          </a:p>
          <a:p>
            <a:pPr algn="ctr"/>
            <a:r>
              <a:rPr lang="sv-SE" b="1" dirty="0">
                <a:solidFill>
                  <a:schemeClr val="tx1"/>
                </a:solidFill>
                <a:latin typeface="+mj-lt"/>
              </a:rPr>
              <a:t>Rotarianen</a:t>
            </a:r>
          </a:p>
        </p:txBody>
      </p:sp>
      <p:sp>
        <p:nvSpPr>
          <p:cNvPr id="35" name="Femhörning 34">
            <a:extLst>
              <a:ext uri="{FF2B5EF4-FFF2-40B4-BE49-F238E27FC236}">
                <a16:creationId xmlns:a16="http://schemas.microsoft.com/office/drawing/2014/main" id="{035509F8-ACEB-1321-CBAF-C3D2CC034673}"/>
              </a:ext>
            </a:extLst>
          </p:cNvPr>
          <p:cNvSpPr/>
          <p:nvPr/>
        </p:nvSpPr>
        <p:spPr>
          <a:xfrm>
            <a:off x="2268347" y="2533233"/>
            <a:ext cx="1629569" cy="904875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>
                <a:solidFill>
                  <a:schemeClr val="tx1"/>
                </a:solidFill>
                <a:latin typeface="+mj-lt"/>
              </a:rPr>
              <a:t>Modul 2</a:t>
            </a:r>
          </a:p>
          <a:p>
            <a:pPr algn="ctr"/>
            <a:r>
              <a:rPr lang="sv-SE" b="1" dirty="0">
                <a:solidFill>
                  <a:schemeClr val="tx1"/>
                </a:solidFill>
                <a:latin typeface="+mj-lt"/>
              </a:rPr>
              <a:t>Klubben</a:t>
            </a:r>
          </a:p>
        </p:txBody>
      </p:sp>
      <p:sp>
        <p:nvSpPr>
          <p:cNvPr id="36" name="Femhörning 35">
            <a:extLst>
              <a:ext uri="{FF2B5EF4-FFF2-40B4-BE49-F238E27FC236}">
                <a16:creationId xmlns:a16="http://schemas.microsoft.com/office/drawing/2014/main" id="{FF4D53F3-9D16-88B1-A530-D6DD232AF800}"/>
              </a:ext>
            </a:extLst>
          </p:cNvPr>
          <p:cNvSpPr/>
          <p:nvPr/>
        </p:nvSpPr>
        <p:spPr>
          <a:xfrm>
            <a:off x="2273284" y="3995956"/>
            <a:ext cx="1629569" cy="904875"/>
          </a:xfrm>
          <a:prstGeom prst="homePlat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u="sng" dirty="0">
                <a:solidFill>
                  <a:schemeClr val="tx1"/>
                </a:solidFill>
                <a:latin typeface="+mj-lt"/>
              </a:rPr>
              <a:t>Modul 3</a:t>
            </a:r>
          </a:p>
          <a:p>
            <a:pPr algn="ctr"/>
            <a:r>
              <a:rPr lang="sv-SE" b="1" dirty="0">
                <a:solidFill>
                  <a:schemeClr val="tx1"/>
                </a:solidFill>
                <a:latin typeface="+mj-lt"/>
              </a:rPr>
              <a:t>Rotary-nätverket</a:t>
            </a:r>
          </a:p>
        </p:txBody>
      </p:sp>
    </p:spTree>
    <p:extLst>
      <p:ext uri="{BB962C8B-B14F-4D97-AF65-F5344CB8AC3E}">
        <p14:creationId xmlns:p14="http://schemas.microsoft.com/office/powerpoint/2010/main" val="115507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>
            <a:extLst>
              <a:ext uri="{FF2B5EF4-FFF2-40B4-BE49-F238E27FC236}">
                <a16:creationId xmlns:a16="http://schemas.microsoft.com/office/drawing/2014/main" id="{2951D9A0-1179-42FB-B217-D73AFBB8F3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4354" y="1239806"/>
            <a:ext cx="10732762" cy="4213397"/>
          </a:xfrm>
        </p:spPr>
        <p:txBody>
          <a:bodyPr/>
          <a:lstStyle/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Utveckling av nya projekt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Ökad medlemsvärvning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Förbättrad kommunikation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Ledarskapsutveckling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sz="3600" b="1" dirty="0"/>
              <a:t>Skapande av partnerskap</a:t>
            </a:r>
          </a:p>
          <a:p>
            <a:pPr eaLnBrk="1" hangingPunct="1">
              <a:buClr>
                <a:srgbClr val="F9A802"/>
              </a:buClr>
              <a:defRPr/>
            </a:pPr>
            <a:endParaRPr lang="sv-SE" altLang="sv-SE" sz="3600" b="1" dirty="0"/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70982440-C671-3646-B950-5F352EB9F766}"/>
              </a:ext>
            </a:extLst>
          </p:cNvPr>
          <p:cNvGrpSpPr/>
          <p:nvPr/>
        </p:nvGrpSpPr>
        <p:grpSpPr>
          <a:xfrm>
            <a:off x="263522" y="5618194"/>
            <a:ext cx="2286001" cy="855632"/>
            <a:chOff x="939799" y="5642005"/>
            <a:chExt cx="2286001" cy="855632"/>
          </a:xfrm>
        </p:grpSpPr>
        <p:pic>
          <p:nvPicPr>
            <p:cNvPr id="10" name="Bildobjekt 5">
              <a:extLst>
                <a:ext uri="{FF2B5EF4-FFF2-40B4-BE49-F238E27FC236}">
                  <a16:creationId xmlns:a16="http://schemas.microsoft.com/office/drawing/2014/main" id="{144A76E9-AEAE-864C-8DBF-E4C394884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9" y="5642006"/>
              <a:ext cx="2193925" cy="85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E55907FA-EFB4-A544-B5C9-EBDEBC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3225800" y="5642005"/>
              <a:ext cx="0" cy="855632"/>
            </a:xfrm>
            <a:prstGeom prst="line">
              <a:avLst/>
            </a:prstGeom>
            <a:ln w="34925">
              <a:solidFill>
                <a:srgbClr val="144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ubrik 1">
            <a:extLst>
              <a:ext uri="{FF2B5EF4-FFF2-40B4-BE49-F238E27FC236}">
                <a16:creationId xmlns:a16="http://schemas.microsoft.com/office/drawing/2014/main" id="{E52466F5-4005-F746-905A-AA9EEC303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4" y="0"/>
            <a:ext cx="10290806" cy="1325563"/>
          </a:xfrm>
        </p:spPr>
        <p:txBody>
          <a:bodyPr/>
          <a:lstStyle/>
          <a:p>
            <a:pPr eaLnBrk="1" hangingPunct="1"/>
            <a:r>
              <a:rPr lang="sv-SE" altLang="sv-SE" b="1" dirty="0">
                <a:solidFill>
                  <a:srgbClr val="0069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 en effektiv ledare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FC07180-9011-32F9-EF84-953B509C3BC9}"/>
              </a:ext>
            </a:extLst>
          </p:cNvPr>
          <p:cNvSpPr txBox="1"/>
          <p:nvPr/>
        </p:nvSpPr>
        <p:spPr>
          <a:xfrm>
            <a:off x="2641600" y="5784400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15458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Distrikt 2360</a:t>
            </a:r>
          </a:p>
        </p:txBody>
      </p:sp>
    </p:spTree>
    <p:extLst>
      <p:ext uri="{BB962C8B-B14F-4D97-AF65-F5344CB8AC3E}">
        <p14:creationId xmlns:p14="http://schemas.microsoft.com/office/powerpoint/2010/main" val="216727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>
            <a:extLst>
              <a:ext uri="{FF2B5EF4-FFF2-40B4-BE49-F238E27FC236}">
                <a16:creationId xmlns:a16="http://schemas.microsoft.com/office/drawing/2014/main" id="{2951D9A0-1179-42FB-B217-D73AFBB8F3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4354" y="1239806"/>
            <a:ext cx="8318491" cy="4213397"/>
          </a:xfrm>
        </p:spPr>
        <p:txBody>
          <a:bodyPr/>
          <a:lstStyle/>
          <a:p>
            <a:pPr eaLnBrk="1" hangingPunct="1">
              <a:buClr>
                <a:srgbClr val="F9A802"/>
              </a:buClr>
              <a:defRPr/>
            </a:pPr>
            <a:r>
              <a:rPr lang="sv-SE" altLang="sv-SE" b="1" dirty="0"/>
              <a:t>Kurstillfälle 1: 		11 november 2023</a:t>
            </a:r>
            <a:br>
              <a:rPr lang="sv-SE" altLang="sv-SE" b="1" dirty="0"/>
            </a:br>
            <a:endParaRPr lang="sv-SE" altLang="sv-SE" b="1" dirty="0"/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b="1" dirty="0"/>
              <a:t>Kurstillfälle 2: 		februari 2024</a:t>
            </a:r>
            <a:br>
              <a:rPr lang="sv-SE" altLang="sv-SE" b="1" dirty="0"/>
            </a:br>
            <a:endParaRPr lang="sv-SE" altLang="sv-SE" b="1" dirty="0"/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b="1" dirty="0"/>
              <a:t>Kurstillfälle 3: 		april 2024</a:t>
            </a:r>
            <a:br>
              <a:rPr lang="sv-SE" altLang="sv-SE" b="1" dirty="0"/>
            </a:br>
            <a:endParaRPr lang="sv-SE" altLang="sv-SE" b="1" dirty="0"/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b="1" dirty="0"/>
              <a:t>Kostnad: 			2 100 kr per deltagare</a:t>
            </a:r>
            <a:br>
              <a:rPr lang="sv-SE" altLang="sv-SE" b="1" dirty="0"/>
            </a:br>
            <a:endParaRPr lang="sv-SE" altLang="sv-SE" b="1" dirty="0"/>
          </a:p>
          <a:p>
            <a:pPr marL="0" indent="0" eaLnBrk="1" hangingPunct="1">
              <a:buClr>
                <a:srgbClr val="F9A802"/>
              </a:buClr>
              <a:buNone/>
              <a:defRPr/>
            </a:pPr>
            <a:r>
              <a:rPr lang="sv-SE" altLang="sv-SE" b="1" dirty="0">
                <a:hlinkClick r:id="rId3"/>
              </a:rPr>
              <a:t>www.betheinspiration.se</a:t>
            </a:r>
            <a:r>
              <a:rPr lang="sv-SE" altLang="sv-SE" b="1" dirty="0"/>
              <a:t> 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70982440-C671-3646-B950-5F352EB9F766}"/>
              </a:ext>
            </a:extLst>
          </p:cNvPr>
          <p:cNvGrpSpPr/>
          <p:nvPr/>
        </p:nvGrpSpPr>
        <p:grpSpPr>
          <a:xfrm>
            <a:off x="263522" y="5618194"/>
            <a:ext cx="2286001" cy="855632"/>
            <a:chOff x="939799" y="5642005"/>
            <a:chExt cx="2286001" cy="855632"/>
          </a:xfrm>
        </p:grpSpPr>
        <p:pic>
          <p:nvPicPr>
            <p:cNvPr id="10" name="Bildobjekt 5">
              <a:extLst>
                <a:ext uri="{FF2B5EF4-FFF2-40B4-BE49-F238E27FC236}">
                  <a16:creationId xmlns:a16="http://schemas.microsoft.com/office/drawing/2014/main" id="{144A76E9-AEAE-864C-8DBF-E4C394884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9" y="5642006"/>
              <a:ext cx="2193925" cy="85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E55907FA-EFB4-A544-B5C9-EBDEBC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3225800" y="5642005"/>
              <a:ext cx="0" cy="855632"/>
            </a:xfrm>
            <a:prstGeom prst="line">
              <a:avLst/>
            </a:prstGeom>
            <a:ln w="34925">
              <a:solidFill>
                <a:srgbClr val="144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ubrik 1">
            <a:extLst>
              <a:ext uri="{FF2B5EF4-FFF2-40B4-BE49-F238E27FC236}">
                <a16:creationId xmlns:a16="http://schemas.microsoft.com/office/drawing/2014/main" id="{E52466F5-4005-F746-905A-AA9EEC303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4" y="0"/>
            <a:ext cx="8766806" cy="1325563"/>
          </a:xfrm>
        </p:spPr>
        <p:txBody>
          <a:bodyPr/>
          <a:lstStyle/>
          <a:p>
            <a:pPr eaLnBrk="1" hangingPunct="1"/>
            <a:r>
              <a:rPr lang="sv-SE" altLang="sv-SE" b="1" dirty="0">
                <a:solidFill>
                  <a:srgbClr val="0069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RLI 2023/2024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FC07180-9011-32F9-EF84-953B509C3BC9}"/>
              </a:ext>
            </a:extLst>
          </p:cNvPr>
          <p:cNvSpPr txBox="1"/>
          <p:nvPr/>
        </p:nvSpPr>
        <p:spPr>
          <a:xfrm>
            <a:off x="2641600" y="5784400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15458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Distrikt 2360</a:t>
            </a:r>
          </a:p>
        </p:txBody>
      </p:sp>
    </p:spTree>
    <p:extLst>
      <p:ext uri="{BB962C8B-B14F-4D97-AF65-F5344CB8AC3E}">
        <p14:creationId xmlns:p14="http://schemas.microsoft.com/office/powerpoint/2010/main" val="378504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Platshållare för innehåll 2">
            <a:extLst>
              <a:ext uri="{FF2B5EF4-FFF2-40B4-BE49-F238E27FC236}">
                <a16:creationId xmlns:a16="http://schemas.microsoft.com/office/drawing/2014/main" id="{2951D9A0-1179-42FB-B217-D73AFBB8F3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4354" y="1239806"/>
            <a:ext cx="8318491" cy="4213397"/>
          </a:xfrm>
        </p:spPr>
        <p:txBody>
          <a:bodyPr/>
          <a:lstStyle/>
          <a:p>
            <a:pPr eaLnBrk="1" hangingPunct="1">
              <a:buClr>
                <a:srgbClr val="F9A802"/>
              </a:buClr>
              <a:defRPr/>
            </a:pPr>
            <a:r>
              <a:rPr lang="sv-SE" altLang="sv-SE" dirty="0"/>
              <a:t>Ulla Andreasson, Orust RK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dirty="0"/>
              <a:t>Lena Alervall, Lerum Aspen RK 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dirty="0"/>
              <a:t>Ulla-Britt Andréasson, Landvetter Råda RK 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dirty="0"/>
              <a:t>Björn-Ola Kronander, Borås Viskan RK 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dirty="0"/>
              <a:t>Jerry Brattåsen, Alingsås Nolhaga RK </a:t>
            </a:r>
          </a:p>
          <a:p>
            <a:pPr eaLnBrk="1" hangingPunct="1">
              <a:buClr>
                <a:srgbClr val="F9A802"/>
              </a:buClr>
              <a:defRPr/>
            </a:pPr>
            <a:r>
              <a:rPr lang="sv-SE" altLang="sv-SE" dirty="0"/>
              <a:t>Per Frykner, Trollhättan RK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70982440-C671-3646-B950-5F352EB9F766}"/>
              </a:ext>
            </a:extLst>
          </p:cNvPr>
          <p:cNvGrpSpPr/>
          <p:nvPr/>
        </p:nvGrpSpPr>
        <p:grpSpPr>
          <a:xfrm>
            <a:off x="263522" y="5618194"/>
            <a:ext cx="2286001" cy="855632"/>
            <a:chOff x="939799" y="5642005"/>
            <a:chExt cx="2286001" cy="855632"/>
          </a:xfrm>
        </p:grpSpPr>
        <p:pic>
          <p:nvPicPr>
            <p:cNvPr id="10" name="Bildobjekt 5">
              <a:extLst>
                <a:ext uri="{FF2B5EF4-FFF2-40B4-BE49-F238E27FC236}">
                  <a16:creationId xmlns:a16="http://schemas.microsoft.com/office/drawing/2014/main" id="{144A76E9-AEAE-864C-8DBF-E4C394884D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9" y="5642006"/>
              <a:ext cx="2193925" cy="8556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Rak 10">
              <a:extLst>
                <a:ext uri="{FF2B5EF4-FFF2-40B4-BE49-F238E27FC236}">
                  <a16:creationId xmlns:a16="http://schemas.microsoft.com/office/drawing/2014/main" id="{E55907FA-EFB4-A544-B5C9-EBDEBC3DF207}"/>
                </a:ext>
              </a:extLst>
            </p:cNvPr>
            <p:cNvCxnSpPr>
              <a:cxnSpLocks/>
            </p:cNvCxnSpPr>
            <p:nvPr/>
          </p:nvCxnSpPr>
          <p:spPr>
            <a:xfrm>
              <a:off x="3225800" y="5642005"/>
              <a:ext cx="0" cy="855632"/>
            </a:xfrm>
            <a:prstGeom prst="line">
              <a:avLst/>
            </a:prstGeom>
            <a:ln w="34925">
              <a:solidFill>
                <a:srgbClr val="14458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ubrik 1">
            <a:extLst>
              <a:ext uri="{FF2B5EF4-FFF2-40B4-BE49-F238E27FC236}">
                <a16:creationId xmlns:a16="http://schemas.microsoft.com/office/drawing/2014/main" id="{E52466F5-4005-F746-905A-AA9EEC303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4354" y="0"/>
            <a:ext cx="8766806" cy="1325563"/>
          </a:xfrm>
        </p:spPr>
        <p:txBody>
          <a:bodyPr/>
          <a:lstStyle/>
          <a:p>
            <a:pPr eaLnBrk="1" hangingPunct="1"/>
            <a:r>
              <a:rPr lang="sv-SE" altLang="sv-SE" b="1" dirty="0">
                <a:solidFill>
                  <a:srgbClr val="0069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Facilatorer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FC07180-9011-32F9-EF84-953B509C3BC9}"/>
              </a:ext>
            </a:extLst>
          </p:cNvPr>
          <p:cNvSpPr txBox="1"/>
          <p:nvPr/>
        </p:nvSpPr>
        <p:spPr>
          <a:xfrm>
            <a:off x="2641600" y="5784400"/>
            <a:ext cx="345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>
                <a:solidFill>
                  <a:srgbClr val="15458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Distrikt 2360</a:t>
            </a:r>
          </a:p>
        </p:txBody>
      </p:sp>
    </p:spTree>
    <p:extLst>
      <p:ext uri="{BB962C8B-B14F-4D97-AF65-F5344CB8AC3E}">
        <p14:creationId xmlns:p14="http://schemas.microsoft.com/office/powerpoint/2010/main" val="2390779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136C8F285F34083F1FF17B6A43EA6" ma:contentTypeVersion="14" ma:contentTypeDescription="Skapa ett nytt dokument." ma:contentTypeScope="" ma:versionID="9e0f7d658b095e9459e6a421cf4ae882">
  <xsd:schema xmlns:xsd="http://www.w3.org/2001/XMLSchema" xmlns:xs="http://www.w3.org/2001/XMLSchema" xmlns:p="http://schemas.microsoft.com/office/2006/metadata/properties" xmlns:ns2="700b51c8-c010-47ce-b54e-dc43b5359e98" xmlns:ns3="e8d8ad70-a456-43ca-9f81-debe6dd5cfdf" targetNamespace="http://schemas.microsoft.com/office/2006/metadata/properties" ma:root="true" ma:fieldsID="f54e91937767fc3891aec4ac51739cde" ns2:_="" ns3:_="">
    <xsd:import namespace="700b51c8-c010-47ce-b54e-dc43b5359e98"/>
    <xsd:import namespace="e8d8ad70-a456-43ca-9f81-debe6dd5cf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0b51c8-c010-47ce-b54e-dc43b5359e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58668196-9b8a-429a-8055-cdf4a4527c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8ad70-a456-43ca-9f81-debe6dd5cfdf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7e6fa02d-1856-4b8e-97d2-d06c35f38269}" ma:internalName="TaxCatchAll" ma:showField="CatchAllData" ma:web="e8d8ad70-a456-43ca-9f81-debe6dd5cf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C2CAF8-1090-4936-9E55-06B9F317F440}"/>
</file>

<file path=customXml/itemProps2.xml><?xml version="1.0" encoding="utf-8"?>
<ds:datastoreItem xmlns:ds="http://schemas.openxmlformats.org/officeDocument/2006/customXml" ds:itemID="{9CE25629-0730-449F-AF19-8470E0A62F2A}"/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235</Words>
  <Application>Microsoft Macintosh PowerPoint</Application>
  <PresentationFormat>Bredbild</PresentationFormat>
  <Paragraphs>76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Georgia</vt:lpstr>
      <vt:lpstr>Office-tema</vt:lpstr>
      <vt:lpstr>RLI Distrikt 2360</vt:lpstr>
      <vt:lpstr>Rotarys verktyg för ledarskap</vt:lpstr>
      <vt:lpstr>Genomförande</vt:lpstr>
      <vt:lpstr>PowerPoint-presentation</vt:lpstr>
      <vt:lpstr>Bli en effektiv ledare</vt:lpstr>
      <vt:lpstr>RLI 2023/2024</vt:lpstr>
      <vt:lpstr>Facilatorer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Per Frykner</dc:creator>
  <cp:lastModifiedBy>Per Frykner</cp:lastModifiedBy>
  <cp:revision>109</cp:revision>
  <cp:lastPrinted>2019-09-23T15:08:58Z</cp:lastPrinted>
  <dcterms:created xsi:type="dcterms:W3CDTF">2019-01-14T16:40:41Z</dcterms:created>
  <dcterms:modified xsi:type="dcterms:W3CDTF">2023-03-10T16:32:39Z</dcterms:modified>
</cp:coreProperties>
</file>