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2" r:id="rId2"/>
    <p:sldId id="270" r:id="rId3"/>
    <p:sldId id="273" r:id="rId4"/>
    <p:sldId id="274" r:id="rId5"/>
    <p:sldId id="265" r:id="rId6"/>
    <p:sldId id="264" r:id="rId7"/>
    <p:sldId id="286" r:id="rId8"/>
    <p:sldId id="285" r:id="rId9"/>
    <p:sldId id="275" r:id="rId10"/>
    <p:sldId id="263" r:id="rId11"/>
    <p:sldId id="269" r:id="rId12"/>
    <p:sldId id="276" r:id="rId13"/>
    <p:sldId id="284" r:id="rId14"/>
    <p:sldId id="283" r:id="rId15"/>
    <p:sldId id="280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C7C"/>
    <a:srgbClr val="005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199" autoAdjust="0"/>
  </p:normalViewPr>
  <p:slideViewPr>
    <p:cSldViewPr snapToGrid="0">
      <p:cViewPr varScale="1">
        <p:scale>
          <a:sx n="86" d="100"/>
          <a:sy n="86" d="100"/>
        </p:scale>
        <p:origin x="8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2DE7F-66E6-46B7-BC97-125166CF1462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D348B-72BE-4941-B12C-09A6E5ED3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1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Växer som människa,</a:t>
            </a:r>
            <a:r>
              <a:rPr lang="sv-SE" baseline="0" dirty="0"/>
              <a:t> med nya erfareneter och nytt självförtroende</a:t>
            </a:r>
            <a:endParaRPr lang="sv-S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D348B-72BE-4941-B12C-09A6E5ED3F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94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Som klubb, möjlighet att lära känna en ungdom från en annan kultur och ge</a:t>
            </a:r>
            <a:r>
              <a:rPr lang="sv-SE" baseline="0" dirty="0"/>
              <a:t> studenten upplevelser för livet </a:t>
            </a:r>
            <a:endParaRPr lang="sv-S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D348B-72BE-4941-B12C-09A6E5ED3F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36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Byte familj till familj.</a:t>
            </a:r>
            <a:r>
              <a:rPr lang="sv-SE" baseline="0" dirty="0"/>
              <a:t> Några veckor hos varandra </a:t>
            </a:r>
            <a:br>
              <a:rPr lang="sv-SE" baseline="0" dirty="0"/>
            </a:br>
            <a:r>
              <a:rPr lang="sv-SE" dirty="0"/>
              <a:t>Sommarutbyte- ”familj-till-familj”</a:t>
            </a:r>
            <a:br>
              <a:rPr lang="sv-SE" dirty="0"/>
            </a:br>
            <a:r>
              <a:rPr lang="sv-SE" dirty="0"/>
              <a:t>”språkresa med utbyte”</a:t>
            </a:r>
          </a:p>
          <a:p>
            <a:r>
              <a:rPr lang="sv-SE" dirty="0"/>
              <a:t>efter (8:an) ,9:an, 1:an eller 2:an</a:t>
            </a:r>
            <a:br>
              <a:rPr lang="sv-SE" dirty="0"/>
            </a:br>
            <a:r>
              <a:rPr lang="sv-SE" dirty="0"/>
              <a:t>Registrering snarast och ansökan senast den 15 mars för sommaren 2022. Klubben ska ha godkänt utbytet innan matchning kan ske. </a:t>
            </a:r>
          </a:p>
          <a:p>
            <a:r>
              <a:rPr lang="sv-SE" dirty="0"/>
              <a:t>Kostnad 300 kr registreringsavgift och </a:t>
            </a:r>
            <a:r>
              <a:rPr lang="sv-SE" b="1" dirty="0"/>
              <a:t>4800 kr </a:t>
            </a:r>
            <a:r>
              <a:rPr lang="sv-SE" dirty="0"/>
              <a:t>programavgift plus resan och ev visum, vaccinationer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D348B-72BE-4941-B12C-09A6E5ED3F1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60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Läger</a:t>
            </a:r>
            <a:r>
              <a:rPr lang="sv-SE" baseline="0" dirty="0"/>
              <a:t> med olika teman. Sammanställs under januari-mars. 1-3 veckor. Man bor i rotaryfamiljer, vandrarhem, skolor mm</a:t>
            </a:r>
          </a:p>
          <a:p>
            <a:r>
              <a:rPr lang="sv-SE" dirty="0"/>
              <a:t>Läger</a:t>
            </a:r>
            <a:br>
              <a:rPr lang="sv-SE" dirty="0"/>
            </a:br>
            <a:r>
              <a:rPr lang="sv-SE" dirty="0"/>
              <a:t>40-tal läger i olika länder med teman som t.ex. musik, sport, kultur.</a:t>
            </a:r>
            <a:br>
              <a:rPr lang="sv-SE" dirty="0"/>
            </a:br>
            <a:r>
              <a:rPr lang="sv-SE" dirty="0"/>
              <a:t>Ålder: 15-24 år</a:t>
            </a:r>
            <a:br>
              <a:rPr lang="sv-SE" dirty="0"/>
            </a:br>
            <a:r>
              <a:rPr lang="sv-SE" dirty="0"/>
              <a:t>Registrering ska ske snarast och </a:t>
            </a:r>
            <a:r>
              <a:rPr lang="sv-SE" dirty="0">
                <a:highlight>
                  <a:srgbClr val="FFFF00"/>
                </a:highlight>
              </a:rPr>
              <a:t>Ansökan 15 nov-15 mars sommaren 2022</a:t>
            </a:r>
            <a:br>
              <a:rPr lang="sv-SE" dirty="0"/>
            </a:br>
            <a:r>
              <a:rPr lang="sv-SE" dirty="0"/>
              <a:t>Kostnad ca 1000 kr plus resan och ev lägeravgift (vissa läger är kostnadsfria andra har en viss avgift vilket avgörs av den som arrangerar lägret)</a:t>
            </a:r>
            <a:br>
              <a:rPr lang="sv-SE" dirty="0"/>
            </a:br>
            <a:r>
              <a:rPr lang="sv-SE" dirty="0"/>
              <a:t>Försäkring ingår i registreringsavgiften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D348B-72BE-4941-B12C-09A6E5ED3F1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63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Alla</a:t>
            </a:r>
            <a:r>
              <a:rPr lang="sv-SE" baseline="0" dirty="0"/>
              <a:t> får information innan de reser iväg. Trygghet med rotarianer i sin närhet både i Sverige och i landet du kommer till. </a:t>
            </a:r>
            <a:endParaRPr lang="sv-S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D348B-72BE-4941-B12C-09A6E5ED3F1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8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34B16-9028-4E9A-BFE6-1A2336851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7BD15-8255-437D-9EA3-A28CF09B6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3ABA2-473F-428D-ABB4-350D9E64E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B418-315D-49CA-8F49-A7E8B19384D9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23951-4E59-409A-B2AE-D0314E7E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46F0D-87A6-4574-AACD-E5DED4386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8C26-5F79-429E-9A96-00672641D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2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E60DB-D332-4D10-B556-91118C3C8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28C8A-BD7E-4AC0-B4A5-75903691C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6D24D-4712-465A-AC16-2FA0378A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B418-315D-49CA-8F49-A7E8B19384D9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4FF45-558E-427D-A688-E92D2937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DA16F-F0B8-437E-A3F6-D7480388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8C26-5F79-429E-9A96-00672641D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8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708DA-67DF-4845-A3AD-5EF04041D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3CEB7-8B9E-4CBE-965C-7C5483207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B92D0-3BBC-43CD-8307-C62A5B84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B418-315D-49CA-8F49-A7E8B19384D9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F03D7-C65A-40B1-B85F-538C4B62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02DF0-5173-4074-82E7-0A5CDDB37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8C26-5F79-429E-9A96-00672641D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4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9405-B15D-45A3-B3E3-1E54C09A4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A8F0F-145A-4F57-AF6B-CBBA1D06A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2D4B5-AAAF-45DB-8218-6A188261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B418-315D-49CA-8F49-A7E8B19384D9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7551-6B11-42E1-B86A-5EBA711D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4B04E-507C-412E-A700-9FE3DA0F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8C26-5F79-429E-9A96-00672641D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2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7725-157D-436D-8D3A-7432DFE6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517D1-65AB-49FC-AE23-4CAD75896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E677C-9535-4048-9433-9DB2813F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B418-315D-49CA-8F49-A7E8B19384D9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2F9CE-8E8D-4F9C-B356-FAB8960EB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B953D-6222-4F20-826E-E53CBC260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8C26-5F79-429E-9A96-00672641D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4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C830D-BC95-4D07-88E1-D211C44CE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625FE-2A9C-44EC-9EC1-9E87FC906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253BC-0077-4D36-BFE3-3FA2EC16E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A2175-ADE1-4F78-8A03-0926F7CB8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B418-315D-49CA-8F49-A7E8B19384D9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11D24-65C4-4085-9978-527854C1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9E963-6252-41E5-A551-83DAC667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8C26-5F79-429E-9A96-00672641D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9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D4D68-EBAA-4157-93FC-92085693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79035-00B4-4EE8-A48F-6792AE4C3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E07BF-CED0-4A6D-8A7B-98C58E336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F547D-DD05-477F-BD28-686EDB695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D256E-922C-4BC9-B8B6-2A882021DD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55363-C76F-4EB4-A404-24BED892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B418-315D-49CA-8F49-A7E8B19384D9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8D4F15-A035-4FFC-8190-8F4FE991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0F1D6A-F1E6-49D6-8E3F-EA3DF243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8C26-5F79-429E-9A96-00672641D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3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6D2C9-A947-4C42-9912-B377C3EA2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782D0A-871F-47CC-86C8-C8606281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B418-315D-49CA-8F49-A7E8B19384D9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C183A-0521-485F-9BA2-B482D2D3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2974-89EC-4F0D-8F77-5E74B9AE5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8C26-5F79-429E-9A96-00672641D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2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8555D6-C744-4F18-AEA6-93B93039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B418-315D-49CA-8F49-A7E8B19384D9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C177-E9C5-498C-8B23-B571514B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B1781-82C4-4335-9488-BF759E84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8C26-5F79-429E-9A96-00672641D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1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5C1B0-B4D3-484D-B18B-40B2ECCC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50A4-A023-467D-854D-5ED751A37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51189-907F-4019-AC5D-C3AE4037E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D924D-A567-47F0-B2FA-C2985271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B418-315D-49CA-8F49-A7E8B19384D9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25049-D413-490C-BEBC-179FB2CCA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65355-8713-405D-8791-87F5C3820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8C26-5F79-429E-9A96-00672641D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5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EDA5-75A7-4D0A-9605-989FE41E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29322B-F834-450F-A5EB-03B6848E7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AA066-CE1F-4F8E-8C11-23135717F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ED641-3D90-44E7-9902-06882C98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B418-315D-49CA-8F49-A7E8B19384D9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76D4D-1D00-4E26-9BC0-515A174D3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59FA0-8A12-415E-BB5A-B497E9926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8C26-5F79-429E-9A96-00672641D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1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C3718-B83F-4A66-BB16-4F1C856FD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E6FBE-036C-45E8-A3B7-20640BC14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09D49-A915-450C-9C99-22D3BCDF0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5B418-315D-49CA-8F49-A7E8B19384D9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F9CB2-0257-4614-A5F6-E34E83DCB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7B8BD-556E-42FD-ACA7-63E23F90E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8C26-5F79-429E-9A96-00672641D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0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iU_61ec5LU?feature=oembed" TargetMode="External"/><Relationship Id="rId5" Type="http://schemas.openxmlformats.org/officeDocument/2006/relationships/hyperlink" Target="https://youtu.be/viU_61ec5LU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F1A6EAD3-9286-4F14-99B8-D09994DEA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4515193-E840-498E-99B4-C27ACF70D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C:\Users\media\Downloads\4D22E167-1657-4B65-9720-D457DDA602E9.JPG">
            <a:extLst>
              <a:ext uri="{FF2B5EF4-FFF2-40B4-BE49-F238E27FC236}">
                <a16:creationId xmlns:a16="http://schemas.microsoft.com/office/drawing/2014/main" id="{6E69516F-0022-4277-A777-2D7DE1981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6" b="2672"/>
          <a:stretch/>
        </p:blipFill>
        <p:spPr bwMode="auto">
          <a:xfrm>
            <a:off x="1885296" y="1635915"/>
            <a:ext cx="8421406" cy="47801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3">
            <a:extLst>
              <a:ext uri="{FF2B5EF4-FFF2-40B4-BE49-F238E27FC236}">
                <a16:creationId xmlns:a16="http://schemas.microsoft.com/office/drawing/2014/main" id="{2E186045-36F2-4DD9-B35F-63A07B13F9E8}"/>
              </a:ext>
            </a:extLst>
          </p:cNvPr>
          <p:cNvSpPr txBox="1"/>
          <p:nvPr/>
        </p:nvSpPr>
        <p:spPr>
          <a:xfrm>
            <a:off x="777931" y="2328985"/>
            <a:ext cx="3121407" cy="3293209"/>
          </a:xfrm>
          <a:prstGeom prst="rect">
            <a:avLst/>
          </a:prstGeom>
          <a:solidFill>
            <a:srgbClr val="0C3C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b="1" dirty="0">
                <a:latin typeface="Gisha" panose="020B0502040204020203" pitchFamily="34" charset="-79"/>
                <a:cs typeface="Gisha" panose="020B0502040204020203" pitchFamily="34" charset="-79"/>
              </a:rPr>
              <a:t>Rotarys sommarutbyte</a:t>
            </a:r>
          </a:p>
          <a:p>
            <a:endParaRPr lang="sv-SE" sz="8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sv-SE" sz="1400" dirty="0">
                <a:latin typeface="Gisha" panose="020B0502040204020203" pitchFamily="34" charset="-79"/>
                <a:cs typeface="Gisha" panose="020B0502040204020203" pitchFamily="34" charset="-79"/>
              </a:rPr>
              <a:t>För dig som är utåtriktad och flexibel</a:t>
            </a:r>
          </a:p>
          <a:p>
            <a:r>
              <a:rPr lang="sv-SE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r>
              <a:rPr lang="sv-SE" sz="1400" dirty="0">
                <a:latin typeface="Gisha" panose="020B0502040204020203" pitchFamily="34" charset="-79"/>
                <a:cs typeface="Gisha" panose="020B0502040204020203" pitchFamily="34" charset="-79"/>
              </a:rPr>
              <a:t>Vill åka till ett annat land under några sommarveckor</a:t>
            </a:r>
          </a:p>
          <a:p>
            <a:endParaRPr lang="sv-SE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sv-SE" sz="1400" dirty="0">
                <a:latin typeface="Gisha" panose="020B0502040204020203" pitchFamily="34" charset="-79"/>
                <a:cs typeface="Gisha" panose="020B0502040204020203" pitchFamily="34" charset="-79"/>
              </a:rPr>
              <a:t>Vi matchar ihop dig med en utbytes-student i ett annat land</a:t>
            </a:r>
          </a:p>
          <a:p>
            <a:endParaRPr lang="sv-SE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sv-SE" sz="1400" dirty="0">
                <a:latin typeface="Gisha" panose="020B0502040204020203" pitchFamily="34" charset="-79"/>
                <a:cs typeface="Gisha" panose="020B0502040204020203" pitchFamily="34" charset="-79"/>
              </a:rPr>
              <a:t>Ni bor lika länge hos varandra</a:t>
            </a:r>
          </a:p>
          <a:p>
            <a:endParaRPr lang="sv-SE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sv-SE" sz="1400" dirty="0">
                <a:latin typeface="Gisha" panose="020B0502040204020203" pitchFamily="34" charset="-79"/>
                <a:cs typeface="Gisha" panose="020B0502040204020203" pitchFamily="34" charset="-79"/>
              </a:rPr>
              <a:t>Du får genom värdfamiljen uppleva en ny kultur, träffa nya vänner och träna språk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D2AF1-3F56-4AE2-8EA0-7680BB0CF7E7}"/>
              </a:ext>
            </a:extLst>
          </p:cNvPr>
          <p:cNvSpPr/>
          <p:nvPr/>
        </p:nvSpPr>
        <p:spPr>
          <a:xfrm>
            <a:off x="-55984" y="0"/>
            <a:ext cx="12303967" cy="1527269"/>
          </a:xfrm>
          <a:prstGeom prst="rect">
            <a:avLst/>
          </a:prstGeom>
          <a:solidFill>
            <a:srgbClr val="0C3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ruta 5">
            <a:extLst>
              <a:ext uri="{FF2B5EF4-FFF2-40B4-BE49-F238E27FC236}">
                <a16:creationId xmlns:a16="http://schemas.microsoft.com/office/drawing/2014/main" id="{FD171020-9C8A-4F3A-8285-590740A52B4D}"/>
              </a:ext>
            </a:extLst>
          </p:cNvPr>
          <p:cNvSpPr txBox="1"/>
          <p:nvPr/>
        </p:nvSpPr>
        <p:spPr>
          <a:xfrm>
            <a:off x="0" y="378913"/>
            <a:ext cx="7427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Sommarutbytet (15-18år)</a:t>
            </a:r>
          </a:p>
        </p:txBody>
      </p:sp>
      <p:sp>
        <p:nvSpPr>
          <p:cNvPr id="8" name="textruta 5">
            <a:extLst>
              <a:ext uri="{FF2B5EF4-FFF2-40B4-BE49-F238E27FC236}">
                <a16:creationId xmlns:a16="http://schemas.microsoft.com/office/drawing/2014/main" id="{696FED78-BD77-4AD4-A6F0-318C321FADCD}"/>
              </a:ext>
            </a:extLst>
          </p:cNvPr>
          <p:cNvSpPr txBox="1"/>
          <p:nvPr/>
        </p:nvSpPr>
        <p:spPr>
          <a:xfrm>
            <a:off x="8182946" y="217793"/>
            <a:ext cx="2904932" cy="1200329"/>
          </a:xfrm>
          <a:prstGeom prst="rect">
            <a:avLst/>
          </a:prstGeom>
          <a:solidFill>
            <a:srgbClr val="0C3C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Ansökan snarast, senast den 15 mars</a:t>
            </a:r>
            <a:endParaRPr lang="sv-SE" sz="12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sv-SE" sz="1200" b="1" dirty="0">
                <a:solidFill>
                  <a:schemeClr val="accent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Registreringsavgift:</a:t>
            </a:r>
            <a:r>
              <a:rPr lang="sv-SE" sz="12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sv-SE" sz="1200" dirty="0">
                <a:solidFill>
                  <a:schemeClr val="accent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300 kr </a:t>
            </a:r>
          </a:p>
          <a:p>
            <a:r>
              <a:rPr lang="sv-SE" sz="1200" b="1" dirty="0">
                <a:solidFill>
                  <a:schemeClr val="accent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Programavgift: </a:t>
            </a:r>
            <a:r>
              <a:rPr lang="sv-SE" sz="1200" dirty="0">
                <a:solidFill>
                  <a:schemeClr val="accent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5 200 kr</a:t>
            </a:r>
          </a:p>
          <a:p>
            <a:endParaRPr lang="sv-SE" sz="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sv-SE" sz="1000" dirty="0">
                <a:latin typeface="Gisha" panose="020B0502040204020203" pitchFamily="34" charset="-79"/>
                <a:cs typeface="Gisha" panose="020B0502040204020203" pitchFamily="34" charset="-79"/>
              </a:rPr>
              <a:t>Försäkring ingår i avgiften</a:t>
            </a:r>
          </a:p>
          <a:p>
            <a:r>
              <a:rPr lang="sv-SE" sz="1000" dirty="0">
                <a:latin typeface="Gisha" panose="020B0502040204020203" pitchFamily="34" charset="-79"/>
                <a:cs typeface="Gisha" panose="020B0502040204020203" pitchFamily="34" charset="-79"/>
              </a:rPr>
              <a:t>Rotaryklubb godkänner utbytet</a:t>
            </a:r>
          </a:p>
          <a:p>
            <a:r>
              <a:rPr lang="sv-SE" sz="1000" dirty="0">
                <a:latin typeface="Gisha" panose="020B0502040204020203" pitchFamily="34" charset="-79"/>
                <a:cs typeface="Gisha" panose="020B0502040204020203" pitchFamily="34" charset="-79"/>
              </a:rPr>
              <a:t>Inget krav på medlemskap i Rotary</a:t>
            </a:r>
            <a:endParaRPr lang="sv-SE" sz="1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86351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4515193-E840-498E-99B4-C27ACF70D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Victoria Shivelys foto.">
            <a:extLst>
              <a:ext uri="{FF2B5EF4-FFF2-40B4-BE49-F238E27FC236}">
                <a16:creationId xmlns:a16="http://schemas.microsoft.com/office/drawing/2014/main" id="{E66AA9C2-48FF-4871-A40D-5AC2AFCE7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0" r="11534"/>
          <a:stretch/>
        </p:blipFill>
        <p:spPr bwMode="auto">
          <a:xfrm>
            <a:off x="418687" y="1655057"/>
            <a:ext cx="5835573" cy="449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edia\Downloads\FullSizeRender(10).jpg">
            <a:extLst>
              <a:ext uri="{FF2B5EF4-FFF2-40B4-BE49-F238E27FC236}">
                <a16:creationId xmlns:a16="http://schemas.microsoft.com/office/drawing/2014/main" id="{7DB428D5-2DA1-401E-82DC-E2894E031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0" t="37560" r="18815" b="14460"/>
          <a:stretch/>
        </p:blipFill>
        <p:spPr bwMode="auto">
          <a:xfrm>
            <a:off x="6420788" y="1655057"/>
            <a:ext cx="5288250" cy="319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4">
            <a:extLst>
              <a:ext uri="{FF2B5EF4-FFF2-40B4-BE49-F238E27FC236}">
                <a16:creationId xmlns:a16="http://schemas.microsoft.com/office/drawing/2014/main" id="{302BB403-A84D-4EE5-8C2F-756216EB9AAB}"/>
              </a:ext>
            </a:extLst>
          </p:cNvPr>
          <p:cNvSpPr txBox="1"/>
          <p:nvPr/>
        </p:nvSpPr>
        <p:spPr>
          <a:xfrm>
            <a:off x="4787764" y="4068775"/>
            <a:ext cx="4435365" cy="1877437"/>
          </a:xfrm>
          <a:prstGeom prst="rect">
            <a:avLst/>
          </a:prstGeom>
          <a:solidFill>
            <a:srgbClr val="0C3C7C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b="1" dirty="0">
                <a:latin typeface="Gisha" panose="020B0502040204020203" pitchFamily="34" charset="-79"/>
                <a:cs typeface="Gisha" panose="020B0502040204020203" pitchFamily="34" charset="-79"/>
              </a:rPr>
              <a:t>Rotarys läger </a:t>
            </a:r>
          </a:p>
          <a:p>
            <a:r>
              <a:rPr lang="sv-SE" sz="1400" dirty="0">
                <a:latin typeface="Gisha" panose="020B0502040204020203" pitchFamily="34" charset="-79"/>
                <a:cs typeface="Gisha" panose="020B0502040204020203" pitchFamily="34" charset="-79"/>
              </a:rPr>
              <a:t>Med ungdomar i din egen ålder, alla från olika länder</a:t>
            </a:r>
          </a:p>
          <a:p>
            <a:endParaRPr lang="sv-SE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sv-SE" sz="1400" dirty="0">
                <a:latin typeface="Gisha" panose="020B0502040204020203" pitchFamily="34" charset="-79"/>
                <a:cs typeface="Gisha" panose="020B0502040204020203" pitchFamily="34" charset="-79"/>
              </a:rPr>
              <a:t>Du behöver vara utåtriktad, bjuda på dig själv och prata engelska någorlunda obehindrat </a:t>
            </a:r>
          </a:p>
          <a:p>
            <a:endParaRPr lang="sv-SE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sv-SE" sz="1400" dirty="0">
                <a:latin typeface="Gisha" panose="020B0502040204020203" pitchFamily="34" charset="-79"/>
                <a:cs typeface="Gisha" panose="020B0502040204020203" pitchFamily="34" charset="-79"/>
              </a:rPr>
              <a:t>Välja mellan ett 40-tal läger med olika teman:  musik, sport, kultur mm</a:t>
            </a:r>
            <a:endParaRPr lang="sv-SE" sz="14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79912C-6B1B-42B3-91D1-A939AA7A07BE}"/>
              </a:ext>
            </a:extLst>
          </p:cNvPr>
          <p:cNvSpPr/>
          <p:nvPr/>
        </p:nvSpPr>
        <p:spPr>
          <a:xfrm>
            <a:off x="-55984" y="-19840"/>
            <a:ext cx="12303967" cy="1527269"/>
          </a:xfrm>
          <a:prstGeom prst="rect">
            <a:avLst/>
          </a:prstGeom>
          <a:solidFill>
            <a:srgbClr val="0C3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ruta 5">
            <a:extLst>
              <a:ext uri="{FF2B5EF4-FFF2-40B4-BE49-F238E27FC236}">
                <a16:creationId xmlns:a16="http://schemas.microsoft.com/office/drawing/2014/main" id="{AD700925-F2B4-4E2E-8667-8A0831E978D8}"/>
              </a:ext>
            </a:extLst>
          </p:cNvPr>
          <p:cNvSpPr txBox="1"/>
          <p:nvPr/>
        </p:nvSpPr>
        <p:spPr>
          <a:xfrm>
            <a:off x="1" y="359073"/>
            <a:ext cx="9168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Läger: fartfyllda dagar (15-24 år)</a:t>
            </a:r>
          </a:p>
        </p:txBody>
      </p:sp>
      <p:sp>
        <p:nvSpPr>
          <p:cNvPr id="6" name="textruta 7">
            <a:extLst>
              <a:ext uri="{FF2B5EF4-FFF2-40B4-BE49-F238E27FC236}">
                <a16:creationId xmlns:a16="http://schemas.microsoft.com/office/drawing/2014/main" id="{E906B85A-5F8B-4C95-B0AE-859E284A87AC}"/>
              </a:ext>
            </a:extLst>
          </p:cNvPr>
          <p:cNvSpPr txBox="1"/>
          <p:nvPr/>
        </p:nvSpPr>
        <p:spPr>
          <a:xfrm>
            <a:off x="9155430" y="305211"/>
            <a:ext cx="2533081" cy="877163"/>
          </a:xfrm>
          <a:prstGeom prst="rect">
            <a:avLst/>
          </a:prstGeom>
          <a:solidFill>
            <a:srgbClr val="0C3C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200" b="1" dirty="0">
                <a:latin typeface="Gisha" panose="020B0502040204020203" pitchFamily="34" charset="-79"/>
                <a:cs typeface="Gisha" panose="020B0502040204020203" pitchFamily="34" charset="-79"/>
              </a:rPr>
              <a:t>Ansökan snarast, senast 15 mars</a:t>
            </a:r>
          </a:p>
          <a:p>
            <a:r>
              <a:rPr lang="sv-SE" sz="1200" b="1" dirty="0">
                <a:solidFill>
                  <a:schemeClr val="accent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Registreringsavgift: </a:t>
            </a:r>
            <a:r>
              <a:rPr lang="sv-SE" sz="1200" dirty="0">
                <a:solidFill>
                  <a:schemeClr val="accent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1000 kr </a:t>
            </a:r>
            <a:br>
              <a:rPr lang="sv-SE" sz="1200" b="1" dirty="0">
                <a:solidFill>
                  <a:schemeClr val="accent4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sv-SE" sz="800" dirty="0">
                <a:solidFill>
                  <a:schemeClr val="accent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Vissa läger är kostnadsfria, andra har en avgift som </a:t>
            </a:r>
          </a:p>
          <a:p>
            <a:r>
              <a:rPr lang="sv-SE" sz="800" dirty="0">
                <a:solidFill>
                  <a:schemeClr val="accent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avgörs av arrangören</a:t>
            </a:r>
            <a:endParaRPr lang="sv-SE" sz="8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sv-SE" sz="1100" dirty="0">
                <a:latin typeface="Gisha" panose="020B0502040204020203" pitchFamily="34" charset="-79"/>
                <a:cs typeface="Gisha" panose="020B0502040204020203" pitchFamily="34" charset="-79"/>
              </a:rPr>
              <a:t>Inget krav på medlemskap i Rotary</a:t>
            </a:r>
          </a:p>
        </p:txBody>
      </p:sp>
    </p:spTree>
    <p:extLst>
      <p:ext uri="{BB962C8B-B14F-4D97-AF65-F5344CB8AC3E}">
        <p14:creationId xmlns:p14="http://schemas.microsoft.com/office/powerpoint/2010/main" val="154441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4515193-E840-498E-99B4-C27ACF70D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2EA97C4-B2C8-E375-937A-822975BFD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523" y="0"/>
            <a:ext cx="5012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4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F1A6EAD3-9286-4F14-99B8-D09994DEA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40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DABE3B-FE61-2EC0-EA9E-10EBAA7E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CFB6A9-5863-05EB-5F51-7374EA664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7783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4515193-E840-498E-99B4-C27ACF70D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45345E49-F723-4D57-84C8-AE2877679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333" y="4573757"/>
            <a:ext cx="1966491" cy="196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picture containing text, businesscard, screenshot, vector graphics&#10;&#10;Description automatically generated">
            <a:extLst>
              <a:ext uri="{FF2B5EF4-FFF2-40B4-BE49-F238E27FC236}">
                <a16:creationId xmlns:a16="http://schemas.microsoft.com/office/drawing/2014/main" id="{6A124CDC-99DB-4BEC-AC3C-FE0A1B9071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332" y="2445752"/>
            <a:ext cx="1966491" cy="196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30DDA696-3DC7-4C2E-8193-13F5CFD0C0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331" y="317747"/>
            <a:ext cx="1966491" cy="196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992ACE0F-1DBA-4483-A11F-B5EFCB4B1F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82" y="4570117"/>
            <a:ext cx="1966491" cy="196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A picture containing text, businesscard, screenshot, vector graphics&#10;&#10;Description automatically generated">
            <a:extLst>
              <a:ext uri="{FF2B5EF4-FFF2-40B4-BE49-F238E27FC236}">
                <a16:creationId xmlns:a16="http://schemas.microsoft.com/office/drawing/2014/main" id="{F414049B-2A97-4EB6-A305-68DC9427A1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84" y="2445753"/>
            <a:ext cx="1966491" cy="196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A picture containing text, businesscard, screenshot, vector graphics&#10;&#10;Description automatically generated">
            <a:extLst>
              <a:ext uri="{FF2B5EF4-FFF2-40B4-BE49-F238E27FC236}">
                <a16:creationId xmlns:a16="http://schemas.microsoft.com/office/drawing/2014/main" id="{BB266AFD-27FA-436A-9710-1E6EA33520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83" y="317749"/>
            <a:ext cx="1966491" cy="196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9E7B734B-5771-4C18-B842-8645F7649B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94">
            <a:off x="2453531" y="551690"/>
            <a:ext cx="5625145" cy="562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42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4515193-E840-498E-99B4-C27ACF70D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1E301E-5AF3-44BF-B9B8-0FF105D7E1BE}"/>
              </a:ext>
            </a:extLst>
          </p:cNvPr>
          <p:cNvSpPr/>
          <p:nvPr/>
        </p:nvSpPr>
        <p:spPr>
          <a:xfrm>
            <a:off x="-55984" y="2111367"/>
            <a:ext cx="12303967" cy="1527269"/>
          </a:xfrm>
          <a:prstGeom prst="rect">
            <a:avLst/>
          </a:prstGeom>
          <a:solidFill>
            <a:srgbClr val="0C3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ruta 5">
            <a:extLst>
              <a:ext uri="{FF2B5EF4-FFF2-40B4-BE49-F238E27FC236}">
                <a16:creationId xmlns:a16="http://schemas.microsoft.com/office/drawing/2014/main" id="{E7AEA007-E5E3-4019-B858-E78183E44A58}"/>
              </a:ext>
            </a:extLst>
          </p:cNvPr>
          <p:cNvSpPr txBox="1"/>
          <p:nvPr/>
        </p:nvSpPr>
        <p:spPr>
          <a:xfrm>
            <a:off x="1" y="2321004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Var finns RYE i social media?</a:t>
            </a:r>
          </a:p>
        </p:txBody>
      </p:sp>
    </p:spTree>
    <p:extLst>
      <p:ext uri="{BB962C8B-B14F-4D97-AF65-F5344CB8AC3E}">
        <p14:creationId xmlns:p14="http://schemas.microsoft.com/office/powerpoint/2010/main" val="327585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4515193-E840-498E-99B4-C27ACF70D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Bildobjekt 4">
            <a:extLst>
              <a:ext uri="{FF2B5EF4-FFF2-40B4-BE49-F238E27FC236}">
                <a16:creationId xmlns:a16="http://schemas.microsoft.com/office/drawing/2014/main" id="{60157FDA-ACFD-48AC-8031-D269AF5B0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9" y="421650"/>
            <a:ext cx="8212766" cy="5440046"/>
          </a:xfrm>
          <a:prstGeom prst="rect">
            <a:avLst/>
          </a:prstGeom>
        </p:spPr>
      </p:pic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8D3F5765-9A52-4E9B-8982-EE1FC85A6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8504" y="1311170"/>
            <a:ext cx="2908286" cy="2756977"/>
          </a:xfrm>
          <a:solidFill>
            <a:srgbClr val="0C3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endParaRPr lang="sv-SE" sz="9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None/>
            </a:pPr>
            <a:r>
              <a:rPr lang="sv-SE" sz="2400" b="1" dirty="0">
                <a:latin typeface="Gisha" panose="020B0502040204020203" pitchFamily="34" charset="-79"/>
                <a:cs typeface="Gisha" panose="020B0502040204020203" pitchFamily="34" charset="-79"/>
              </a:rPr>
              <a:t>Här hittar du oss!</a:t>
            </a:r>
          </a:p>
          <a:p>
            <a:pPr>
              <a:buNone/>
            </a:pPr>
            <a:endParaRPr lang="sv-SE" sz="700" b="1" i="1" dirty="0">
              <a:solidFill>
                <a:schemeClr val="accent4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00000"/>
              </a:lnSpc>
              <a:buNone/>
            </a:pPr>
            <a:r>
              <a:rPr lang="sv-SE" sz="1800" b="1" dirty="0">
                <a:solidFill>
                  <a:schemeClr val="accent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Rotarystudent.se</a:t>
            </a:r>
          </a:p>
          <a:p>
            <a:pPr>
              <a:lnSpc>
                <a:spcPct val="100000"/>
              </a:lnSpc>
              <a:buNone/>
            </a:pPr>
            <a:r>
              <a:rPr lang="sv-SE" sz="1800" b="1" dirty="0">
                <a:solidFill>
                  <a:schemeClr val="accent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Facebook</a:t>
            </a:r>
          </a:p>
          <a:p>
            <a:pPr>
              <a:lnSpc>
                <a:spcPct val="100000"/>
              </a:lnSpc>
              <a:buNone/>
            </a:pPr>
            <a:r>
              <a:rPr lang="sv-SE" sz="1800" b="1" dirty="0">
                <a:solidFill>
                  <a:schemeClr val="accent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Instagram</a:t>
            </a:r>
          </a:p>
          <a:p>
            <a:pPr>
              <a:lnSpc>
                <a:spcPct val="100000"/>
              </a:lnSpc>
              <a:buNone/>
            </a:pPr>
            <a:r>
              <a:rPr lang="sv-SE" sz="1800" b="1" dirty="0">
                <a:solidFill>
                  <a:schemeClr val="accent4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YouTube</a:t>
            </a:r>
            <a:endParaRPr lang="sv-SE" sz="1800" b="1" i="1" dirty="0">
              <a:solidFill>
                <a:schemeClr val="accent4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None/>
            </a:pPr>
            <a:endParaRPr lang="sv-SE" sz="1800" b="1" dirty="0">
              <a:solidFill>
                <a:schemeClr val="accent4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None/>
            </a:pPr>
            <a:endParaRPr lang="sv-SE" sz="1800" dirty="0">
              <a:solidFill>
                <a:schemeClr val="accent4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160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4515193-E840-498E-99B4-C27ACF70D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A4D07E-F495-4FDF-ABC1-56828A1D3E5B}"/>
              </a:ext>
            </a:extLst>
          </p:cNvPr>
          <p:cNvSpPr/>
          <p:nvPr/>
        </p:nvSpPr>
        <p:spPr>
          <a:xfrm>
            <a:off x="-111967" y="2111367"/>
            <a:ext cx="12391053" cy="1527269"/>
          </a:xfrm>
          <a:prstGeom prst="rect">
            <a:avLst/>
          </a:prstGeom>
          <a:solidFill>
            <a:srgbClr val="0C3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ruta 5">
            <a:extLst>
              <a:ext uri="{FF2B5EF4-FFF2-40B4-BE49-F238E27FC236}">
                <a16:creationId xmlns:a16="http://schemas.microsoft.com/office/drawing/2014/main" id="{B9AE83CB-6382-49BE-A1C6-082F6AA9345B}"/>
              </a:ext>
            </a:extLst>
          </p:cNvPr>
          <p:cNvSpPr txBox="1"/>
          <p:nvPr/>
        </p:nvSpPr>
        <p:spPr>
          <a:xfrm>
            <a:off x="1399591" y="2321004"/>
            <a:ext cx="93928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 err="1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Ettårsutbytet</a:t>
            </a:r>
            <a:r>
              <a:rPr lang="sv-SE" sz="6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(15-17år)</a:t>
            </a:r>
          </a:p>
        </p:txBody>
      </p:sp>
    </p:spTree>
    <p:extLst>
      <p:ext uri="{BB962C8B-B14F-4D97-AF65-F5344CB8AC3E}">
        <p14:creationId xmlns:p14="http://schemas.microsoft.com/office/powerpoint/2010/main" val="397194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4515193-E840-498E-99B4-C27ACF70D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 descr="Victoria Shivelys foto.">
            <a:extLst>
              <a:ext uri="{FF2B5EF4-FFF2-40B4-BE49-F238E27FC236}">
                <a16:creationId xmlns:a16="http://schemas.microsoft.com/office/drawing/2014/main" id="{50D7A811-9AD6-45B8-AA82-66FB8C600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t="28244" r="418"/>
          <a:stretch/>
        </p:blipFill>
        <p:spPr bwMode="auto">
          <a:xfrm>
            <a:off x="1935510" y="1620569"/>
            <a:ext cx="8150391" cy="448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5">
            <a:extLst>
              <a:ext uri="{FF2B5EF4-FFF2-40B4-BE49-F238E27FC236}">
                <a16:creationId xmlns:a16="http://schemas.microsoft.com/office/drawing/2014/main" id="{52BE1680-F139-4C08-9736-D1ECB5311513}"/>
              </a:ext>
            </a:extLst>
          </p:cNvPr>
          <p:cNvSpPr txBox="1"/>
          <p:nvPr/>
        </p:nvSpPr>
        <p:spPr>
          <a:xfrm>
            <a:off x="532336" y="1906182"/>
            <a:ext cx="1766595" cy="3754874"/>
          </a:xfrm>
          <a:prstGeom prst="rect">
            <a:avLst/>
          </a:prstGeom>
          <a:solidFill>
            <a:srgbClr val="0C3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400" b="1" dirty="0">
                <a:latin typeface="Gisha" panose="020B0502040204020203" pitchFamily="34" charset="-79"/>
                <a:cs typeface="Gisha" panose="020B0502040204020203" pitchFamily="34" charset="-79"/>
              </a:rPr>
              <a:t>Språkträning</a:t>
            </a:r>
          </a:p>
          <a:p>
            <a:endParaRPr lang="sv-SE" sz="14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sv-SE" sz="1400" b="1" dirty="0">
                <a:latin typeface="Gisha" panose="020B0502040204020203" pitchFamily="34" charset="-79"/>
                <a:cs typeface="Gisha" panose="020B0502040204020203" pitchFamily="34" charset="-79"/>
              </a:rPr>
              <a:t>Leva i familj</a:t>
            </a:r>
          </a:p>
          <a:p>
            <a:endParaRPr lang="sv-SE" sz="14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sv-SE" sz="1400" b="1" dirty="0">
                <a:latin typeface="Gisha" panose="020B0502040204020203" pitchFamily="34" charset="-79"/>
                <a:cs typeface="Gisha" panose="020B0502040204020203" pitchFamily="34" charset="-79"/>
              </a:rPr>
              <a:t>Miljöombyte</a:t>
            </a:r>
          </a:p>
          <a:p>
            <a:endParaRPr lang="sv-SE" sz="14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sv-SE" sz="1400" b="1" dirty="0">
                <a:latin typeface="Gisha" panose="020B0502040204020203" pitchFamily="34" charset="-79"/>
                <a:cs typeface="Gisha" panose="020B0502040204020203" pitchFamily="34" charset="-79"/>
              </a:rPr>
              <a:t>Värdfamilj</a:t>
            </a:r>
          </a:p>
          <a:p>
            <a:endParaRPr lang="sv-SE" sz="14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sv-SE" sz="1400" b="1" dirty="0">
                <a:latin typeface="Gisha" panose="020B0502040204020203" pitchFamily="34" charset="-79"/>
                <a:cs typeface="Gisha" panose="020B0502040204020203" pitchFamily="34" charset="-79"/>
              </a:rPr>
              <a:t>Ansvar för klubb som skickar iväg</a:t>
            </a:r>
          </a:p>
          <a:p>
            <a:endParaRPr lang="sv-SE" sz="14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sv-SE" sz="1400" b="1" dirty="0">
                <a:latin typeface="Gisha" panose="020B0502040204020203" pitchFamily="34" charset="-79"/>
                <a:cs typeface="Gisha" panose="020B0502040204020203" pitchFamily="34" charset="-79"/>
              </a:rPr>
              <a:t>Ansvar för klubb som tar emot</a:t>
            </a:r>
          </a:p>
          <a:p>
            <a:endParaRPr lang="sv-SE" sz="14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sv-SE" sz="1400" b="1" dirty="0">
                <a:latin typeface="Gisha" panose="020B0502040204020203" pitchFamily="34" charset="-79"/>
                <a:cs typeface="Gisha" panose="020B0502040204020203" pitchFamily="34" charset="-79"/>
              </a:rPr>
              <a:t>Fart och fläkt</a:t>
            </a:r>
          </a:p>
          <a:p>
            <a:endParaRPr lang="sv-SE" sz="14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sv-SE" sz="1400" b="1" dirty="0">
                <a:latin typeface="Gisha" panose="020B0502040204020203" pitchFamily="34" charset="-79"/>
                <a:cs typeface="Gisha" panose="020B0502040204020203" pitchFamily="34" charset="-79"/>
              </a:rPr>
              <a:t>Nya vänner!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435F8A-D5DE-4D3E-9E44-BAE9E8BB6014}"/>
              </a:ext>
            </a:extLst>
          </p:cNvPr>
          <p:cNvSpPr/>
          <p:nvPr/>
        </p:nvSpPr>
        <p:spPr>
          <a:xfrm>
            <a:off x="0" y="0"/>
            <a:ext cx="12303967" cy="1527269"/>
          </a:xfrm>
          <a:prstGeom prst="rect">
            <a:avLst/>
          </a:prstGeom>
          <a:solidFill>
            <a:srgbClr val="0C3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ruta 5">
            <a:extLst>
              <a:ext uri="{FF2B5EF4-FFF2-40B4-BE49-F238E27FC236}">
                <a16:creationId xmlns:a16="http://schemas.microsoft.com/office/drawing/2014/main" id="{682A4509-1848-4B2B-B711-77CC2998AF1A}"/>
              </a:ext>
            </a:extLst>
          </p:cNvPr>
          <p:cNvSpPr txBox="1"/>
          <p:nvPr/>
        </p:nvSpPr>
        <p:spPr>
          <a:xfrm>
            <a:off x="0" y="37891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Utvecklande – </a:t>
            </a:r>
            <a:r>
              <a:rPr lang="sv-SE" sz="3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Både för ungdom, klubb &amp; värdfamilj</a:t>
            </a:r>
            <a:endParaRPr lang="sv-SE" sz="44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2178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4515193-E840-498E-99B4-C27ACF70D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Picture 2" descr="Marie Abrahamssons foto.">
            <a:extLst>
              <a:ext uri="{FF2B5EF4-FFF2-40B4-BE49-F238E27FC236}">
                <a16:creationId xmlns:a16="http://schemas.microsoft.com/office/drawing/2014/main" id="{586BB3F3-1680-4062-9AF8-E5C6C4D89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0" b="18355"/>
          <a:stretch/>
        </p:blipFill>
        <p:spPr bwMode="auto">
          <a:xfrm>
            <a:off x="245744" y="1672877"/>
            <a:ext cx="6383203" cy="34246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12">
            <a:extLst>
              <a:ext uri="{FF2B5EF4-FFF2-40B4-BE49-F238E27FC236}">
                <a16:creationId xmlns:a16="http://schemas.microsoft.com/office/drawing/2014/main" id="{66C3C316-057D-4EB4-97C6-A16C11CB57EE}"/>
              </a:ext>
            </a:extLst>
          </p:cNvPr>
          <p:cNvSpPr txBox="1"/>
          <p:nvPr/>
        </p:nvSpPr>
        <p:spPr>
          <a:xfrm>
            <a:off x="6754782" y="1672878"/>
            <a:ext cx="1649781" cy="2354491"/>
          </a:xfrm>
          <a:prstGeom prst="rect">
            <a:avLst/>
          </a:prstGeom>
          <a:solidFill>
            <a:srgbClr val="0C3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sv-SE" sz="12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sv-SE" sz="1600" b="1" dirty="0">
                <a:latin typeface="Gisha" panose="020B0502040204020203" pitchFamily="34" charset="-79"/>
                <a:cs typeface="Gisha" panose="020B0502040204020203" pitchFamily="34" charset="-79"/>
              </a:rPr>
              <a:t>Kulturella upplevelser</a:t>
            </a:r>
          </a:p>
          <a:p>
            <a:endParaRPr lang="sv-SE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sv-SE" sz="1600" b="1" dirty="0">
                <a:latin typeface="Gisha" panose="020B0502040204020203" pitchFamily="34" charset="-79"/>
                <a:cs typeface="Gisha" panose="020B0502040204020203" pitchFamily="34" charset="-79"/>
              </a:rPr>
              <a:t>Nya intryck</a:t>
            </a:r>
          </a:p>
          <a:p>
            <a:endParaRPr lang="sv-SE" sz="12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sv-SE" sz="1600" b="1" dirty="0">
                <a:latin typeface="Gisha" panose="020B0502040204020203" pitchFamily="34" charset="-79"/>
                <a:cs typeface="Gisha" panose="020B0502040204020203" pitchFamily="34" charset="-79"/>
              </a:rPr>
              <a:t>Förståelse för andras levnadsvillkor</a:t>
            </a:r>
            <a:endParaRPr lang="sv-SE" sz="13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sv-SE" sz="11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C1629-D43A-433F-9AF4-955313EB4A7E}"/>
              </a:ext>
            </a:extLst>
          </p:cNvPr>
          <p:cNvSpPr/>
          <p:nvPr/>
        </p:nvSpPr>
        <p:spPr>
          <a:xfrm>
            <a:off x="-55984" y="0"/>
            <a:ext cx="12303967" cy="1527269"/>
          </a:xfrm>
          <a:prstGeom prst="rect">
            <a:avLst/>
          </a:prstGeom>
          <a:solidFill>
            <a:srgbClr val="0C3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ruta 5">
            <a:extLst>
              <a:ext uri="{FF2B5EF4-FFF2-40B4-BE49-F238E27FC236}">
                <a16:creationId xmlns:a16="http://schemas.microsoft.com/office/drawing/2014/main" id="{288F4D66-8D6E-482D-BF6C-83E22010C0C3}"/>
              </a:ext>
            </a:extLst>
          </p:cNvPr>
          <p:cNvSpPr txBox="1"/>
          <p:nvPr/>
        </p:nvSpPr>
        <p:spPr>
          <a:xfrm>
            <a:off x="0" y="378913"/>
            <a:ext cx="6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Vänner </a:t>
            </a:r>
            <a:r>
              <a:rPr lang="sv-SE" sz="4400" b="1" dirty="0">
                <a:solidFill>
                  <a:srgbClr val="FFC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för</a:t>
            </a:r>
            <a:r>
              <a:rPr lang="sv-SE" sz="4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livet!!</a:t>
            </a:r>
          </a:p>
        </p:txBody>
      </p:sp>
      <p:pic>
        <p:nvPicPr>
          <p:cNvPr id="3" name="Picture 2" descr="A group of people holding buckets&#10;&#10;Description automatically generated with low confidence">
            <a:extLst>
              <a:ext uri="{FF2B5EF4-FFF2-40B4-BE49-F238E27FC236}">
                <a16:creationId xmlns:a16="http://schemas.microsoft.com/office/drawing/2014/main" id="{31D1BD75-17D5-4E64-BDBA-0120D38E2E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5"/>
          <a:stretch/>
        </p:blipFill>
        <p:spPr>
          <a:xfrm>
            <a:off x="8530398" y="1672878"/>
            <a:ext cx="3346290" cy="2350463"/>
          </a:xfrm>
          <a:prstGeom prst="rect">
            <a:avLst/>
          </a:prstGeom>
        </p:spPr>
      </p:pic>
      <p:pic>
        <p:nvPicPr>
          <p:cNvPr id="10" name="Picture 9" descr="A group of people posing for a photo with flags behind them&#10;&#10;Description automatically generated with medium confidence">
            <a:extLst>
              <a:ext uri="{FF2B5EF4-FFF2-40B4-BE49-F238E27FC236}">
                <a16:creationId xmlns:a16="http://schemas.microsoft.com/office/drawing/2014/main" id="{94EC03B3-BD65-4421-BCC7-E17EEF7A33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t="18868" r="5648" b="27050"/>
          <a:stretch/>
        </p:blipFill>
        <p:spPr>
          <a:xfrm>
            <a:off x="6754783" y="4168950"/>
            <a:ext cx="5121906" cy="2455742"/>
          </a:xfrm>
          <a:prstGeom prst="rect">
            <a:avLst/>
          </a:prstGeom>
        </p:spPr>
      </p:pic>
      <p:pic>
        <p:nvPicPr>
          <p:cNvPr id="12" name="Picture 11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122B69D2-4FF8-49A8-89E4-87F4DBDE9C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1" t="42616" r="14312" b="20083"/>
          <a:stretch/>
        </p:blipFill>
        <p:spPr>
          <a:xfrm>
            <a:off x="2958471" y="5225728"/>
            <a:ext cx="3670476" cy="14121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5F186E-418A-43AF-956E-E0D906FC65A3}"/>
              </a:ext>
            </a:extLst>
          </p:cNvPr>
          <p:cNvSpPr/>
          <p:nvPr/>
        </p:nvSpPr>
        <p:spPr>
          <a:xfrm>
            <a:off x="245744" y="5229891"/>
            <a:ext cx="2586891" cy="1412102"/>
          </a:xfrm>
          <a:prstGeom prst="rect">
            <a:avLst/>
          </a:prstGeom>
          <a:solidFill>
            <a:srgbClr val="0C3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9BA5540-6893-41FF-823C-484D6B2A0F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7227">
            <a:off x="939402" y="5325646"/>
            <a:ext cx="1199573" cy="119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2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F1A6EAD3-9286-4F14-99B8-D09994DEA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nlinemedia 2" title="International Cooking Show">
            <a:hlinkClick r:id="" action="ppaction://media"/>
            <a:extLst>
              <a:ext uri="{FF2B5EF4-FFF2-40B4-BE49-F238E27FC236}">
                <a16:creationId xmlns:a16="http://schemas.microsoft.com/office/drawing/2014/main" id="{1AA6EBC1-BBCC-5283-5084-BA7D7AFDDE4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1841" y="1341402"/>
            <a:ext cx="9152877" cy="5171375"/>
          </a:xfrm>
          <a:prstGeom prst="rect">
            <a:avLst/>
          </a:prstGeom>
        </p:spPr>
      </p:pic>
      <p:sp>
        <p:nvSpPr>
          <p:cNvPr id="4" name="Pratbubbla: rektangel 3">
            <a:extLst>
              <a:ext uri="{FF2B5EF4-FFF2-40B4-BE49-F238E27FC236}">
                <a16:creationId xmlns:a16="http://schemas.microsoft.com/office/drawing/2014/main" id="{19F21EE9-FE1C-1304-CF82-D6590E2AA46E}"/>
              </a:ext>
            </a:extLst>
          </p:cNvPr>
          <p:cNvSpPr/>
          <p:nvPr/>
        </p:nvSpPr>
        <p:spPr>
          <a:xfrm>
            <a:off x="152399" y="99134"/>
            <a:ext cx="2565647" cy="105644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Here is the video from the district conference! 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  <a:hlinkClick r:id="rId5"/>
              </a:rPr>
              <a:t>https://youtu.be/viU_61ec5LU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507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4515193-E840-498E-99B4-C27ACF70D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EABCF566-4E92-ABA0-EEA9-581E4BEF5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787" y="-30624"/>
            <a:ext cx="5372703" cy="687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37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4515193-E840-498E-99B4-C27ACF70D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7E44AF-43AE-496B-8276-05994B61403F}"/>
              </a:ext>
            </a:extLst>
          </p:cNvPr>
          <p:cNvSpPr/>
          <p:nvPr/>
        </p:nvSpPr>
        <p:spPr>
          <a:xfrm>
            <a:off x="-55984" y="2111367"/>
            <a:ext cx="12303967" cy="1527269"/>
          </a:xfrm>
          <a:prstGeom prst="rect">
            <a:avLst/>
          </a:prstGeom>
          <a:solidFill>
            <a:srgbClr val="0C3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ruta 5">
            <a:extLst>
              <a:ext uri="{FF2B5EF4-FFF2-40B4-BE49-F238E27FC236}">
                <a16:creationId xmlns:a16="http://schemas.microsoft.com/office/drawing/2014/main" id="{83833567-FAEB-4076-9E1C-C5A537B9B06C}"/>
              </a:ext>
            </a:extLst>
          </p:cNvPr>
          <p:cNvSpPr txBox="1"/>
          <p:nvPr/>
        </p:nvSpPr>
        <p:spPr>
          <a:xfrm>
            <a:off x="-55984" y="2321004"/>
            <a:ext cx="12378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Sommarutbytet (15-18 år)</a:t>
            </a:r>
          </a:p>
        </p:txBody>
      </p:sp>
    </p:spTree>
    <p:extLst>
      <p:ext uri="{BB962C8B-B14F-4D97-AF65-F5344CB8AC3E}">
        <p14:creationId xmlns:p14="http://schemas.microsoft.com/office/powerpoint/2010/main" val="2632955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5988</TotalTime>
  <Words>482</Words>
  <Application>Microsoft Office PowerPoint</Application>
  <PresentationFormat>Bredbild</PresentationFormat>
  <Paragraphs>77</Paragraphs>
  <Slides>15</Slides>
  <Notes>5</Notes>
  <HiddenSlides>0</HiddenSlides>
  <MMClips>1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Gisha</vt:lpstr>
      <vt:lpstr>Segoe UI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Lydén Lynn</dc:creator>
  <cp:keywords>class='Open'</cp:keywords>
  <cp:lastModifiedBy>Ulf Andersson</cp:lastModifiedBy>
  <cp:revision>78</cp:revision>
  <dcterms:created xsi:type="dcterms:W3CDTF">2021-10-09T21:14:28Z</dcterms:created>
  <dcterms:modified xsi:type="dcterms:W3CDTF">2023-03-13T13:53:50Z</dcterms:modified>
</cp:coreProperties>
</file>