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4" r:id="rId7"/>
    <p:sldId id="268" r:id="rId8"/>
    <p:sldId id="269" r:id="rId9"/>
    <p:sldId id="270" r:id="rId10"/>
    <p:sldId id="261" r:id="rId11"/>
    <p:sldId id="266" r:id="rId12"/>
    <p:sldId id="262" r:id="rId13"/>
    <p:sldId id="263" r:id="rId14"/>
    <p:sldId id="265" r:id="rId15"/>
    <p:sldId id="267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6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A7EE26-A666-4657-9917-1DA09407E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64BC05B-F7CB-4170-8120-6F35AFE82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D83DE7A-6FC1-404C-923B-EF024A08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B047-8ADD-4482-97FC-04D821759CCD}" type="datetimeFigureOut">
              <a:rPr lang="sv-SE" smtClean="0"/>
              <a:t>2022-09-14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612A1FD-3D23-4C85-A36B-2AE2B8906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B1C5FDE-AFC7-4DCC-9C61-D3941B2B3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E58B-355B-4758-979C-9EC1F0B979F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0842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A5A2FF-B434-4B8C-BD94-B11481759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F8D399D-07CE-4D60-8953-32A498746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CFB8A48-8958-499A-96DF-FE4111685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B047-8ADD-4482-97FC-04D821759CCD}" type="datetimeFigureOut">
              <a:rPr lang="sv-SE" smtClean="0"/>
              <a:t>2022-09-14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3FB122C-AF11-4EC8-9AF5-FE9763AE3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7541998-FD24-4103-8394-1DACC8F1A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E58B-355B-4758-979C-9EC1F0B979F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4737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0C0B6861-A1F9-4E26-98EB-28DDCF33F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0152901-40E4-4A1E-A0EB-BCD43B818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309311-E8BA-45F5-8F21-7A0726066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B047-8ADD-4482-97FC-04D821759CCD}" type="datetimeFigureOut">
              <a:rPr lang="sv-SE" smtClean="0"/>
              <a:t>2022-09-14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401DFF9-32E7-41B7-807A-65993DED5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7466E34-8D65-456E-92E8-600C6C7E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E58B-355B-4758-979C-9EC1F0B979F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209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ED0696-8509-4932-A916-1FB1E78BA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42383-B9C7-48D6-8FA7-50245E9D8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5B98067-9379-4763-967E-D45323AB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B047-8ADD-4482-97FC-04D821759CCD}" type="datetimeFigureOut">
              <a:rPr lang="sv-SE" smtClean="0"/>
              <a:t>2022-09-14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F2427D8-4338-45C5-B75E-A545407B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7CB8BDD-3A6E-49B7-972C-98CC69602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E58B-355B-4758-979C-9EC1F0B979F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8519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8F5994-8859-4C19-87A7-75A753178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61052FB-A7F2-4DA7-8D1E-BBBDF763B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623955F-DCAC-4BF4-8743-1F9B2B80F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B047-8ADD-4482-97FC-04D821759CCD}" type="datetimeFigureOut">
              <a:rPr lang="sv-SE" smtClean="0"/>
              <a:t>2022-09-14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3663ADE-485A-4BBE-8B4D-36C04319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DDCCBE-891B-44C7-A531-9CE1418AF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E58B-355B-4758-979C-9EC1F0B979F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6121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59F66A1-984C-4C86-BD35-23A0F837B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B63FB89-97BB-4259-855C-8605DC1D3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C4B3A44-98A0-4771-BE85-BEC55A1F6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066476E-C4A5-4D74-BD5D-C68A2B183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B047-8ADD-4482-97FC-04D821759CCD}" type="datetimeFigureOut">
              <a:rPr lang="sv-SE" smtClean="0"/>
              <a:t>2022-09-14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8BB3B66-895E-44BF-8CEE-9A60F03ED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D37CAD0-7262-47D0-BCE3-3D6A4B663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E58B-355B-4758-979C-9EC1F0B979F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3956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71724E-82D5-4468-B0A2-72F8924C5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790A386-FF25-4890-9E59-D0F4DEF1B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B830C40-E4E9-462C-B1F0-4845BD441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000B8DD-8F93-4944-92B2-C80CF9B6E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539EB4C-13EB-428F-8DB0-DE854953A5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F1499E9-A2C4-4970-9B59-1524EC55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B047-8ADD-4482-97FC-04D821759CCD}" type="datetimeFigureOut">
              <a:rPr lang="sv-SE" smtClean="0"/>
              <a:t>2022-09-14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595E5DD1-40DF-4C12-805D-87D3CBAEF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F176A261-365D-4A0D-A93C-C0288A45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E58B-355B-4758-979C-9EC1F0B979F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5360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FDE1BFD-470A-4786-88DB-001DBB15B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72A1B87-BCBA-4138-9E6A-055550EBF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B047-8ADD-4482-97FC-04D821759CCD}" type="datetimeFigureOut">
              <a:rPr lang="sv-SE" smtClean="0"/>
              <a:t>2022-09-14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70E2F13-FDC2-40CD-B4E8-D12DB8CA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FC6A69C-B7AC-45A3-AF46-82F777061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E58B-355B-4758-979C-9EC1F0B979F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11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0B312B2-CFB1-48EF-A023-66E07595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B047-8ADD-4482-97FC-04D821759CCD}" type="datetimeFigureOut">
              <a:rPr lang="sv-SE" smtClean="0"/>
              <a:t>2022-09-14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41CCE7F-F532-4536-8FAD-05CF3869F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EC0817E-F836-42B3-B0CB-6C62071AE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E58B-355B-4758-979C-9EC1F0B979F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4464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128B00-F8FA-4BF3-ACDD-1287EFCA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70A139C-0768-440F-8192-706F0402A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F06C8AE-E606-48CE-BA9D-5588C7F21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89E2EAE-B12E-416F-9163-1B5FB8BC0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B047-8ADD-4482-97FC-04D821759CCD}" type="datetimeFigureOut">
              <a:rPr lang="sv-SE" smtClean="0"/>
              <a:t>2022-09-14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F79854A-037A-4DED-A89D-41681501D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2352153-DCB8-4211-9E4E-7AD4B6E90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E58B-355B-4758-979C-9EC1F0B979F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1808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AE0E56-A4F9-4BE1-829E-26042485F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286ADCF-C223-4F0A-9976-0EE01417CD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572B2C9-7095-4F16-8C6F-9D6A5BA59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8459DAB-8E65-4628-808E-104954234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9B047-8ADD-4482-97FC-04D821759CCD}" type="datetimeFigureOut">
              <a:rPr lang="sv-SE" smtClean="0"/>
              <a:t>2022-09-14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CF62FD8-DA90-41D2-9087-F6505A635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2C79C3B-6E89-4E1B-983F-B6F7CA7EB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6E58B-355B-4758-979C-9EC1F0B979F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227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1898A9D-6E8A-4350-9DDE-3C61CDE2A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F20589B-8613-40A1-AD73-2A3896549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972E829-7CAA-4CCA-83E9-61663F17BB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9B047-8ADD-4482-97FC-04D821759CCD}" type="datetimeFigureOut">
              <a:rPr lang="sv-SE" smtClean="0"/>
              <a:t>2022-09-14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D220E14-9917-4FD5-A703-588911DA1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0FD1D31-46C7-4A28-ACEF-465EBFABD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6E58B-355B-4758-979C-9EC1F0B979F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72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8.jp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rag.org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s://www.facebook.com/ESRAGEurope" TargetMode="External"/><Relationship Id="rId4" Type="http://schemas.openxmlformats.org/officeDocument/2006/relationships/hyperlink" Target="https://www.facebook.com/groups/428267751635384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facebook.com/groups/90637965351090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otary2360.se/sv/agenda/show/195261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rotary2360.se/sv/agenda/show/195163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ruta 5">
            <a:extLst>
              <a:ext uri="{FF2B5EF4-FFF2-40B4-BE49-F238E27FC236}">
                <a16:creationId xmlns:a16="http://schemas.microsoft.com/office/drawing/2014/main" id="{A668C961-8773-4F04-96A4-BC1F1A82360C}"/>
              </a:ext>
            </a:extLst>
          </p:cNvPr>
          <p:cNvSpPr txBox="1"/>
          <p:nvPr/>
        </p:nvSpPr>
        <p:spPr>
          <a:xfrm>
            <a:off x="3031035" y="2940147"/>
            <a:ext cx="536396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5400" b="1" dirty="0">
                <a:solidFill>
                  <a:srgbClr val="29679F"/>
                </a:solidFill>
              </a:rPr>
              <a:t>Rotary och</a:t>
            </a:r>
          </a:p>
          <a:p>
            <a:pPr algn="ctr"/>
            <a:r>
              <a:rPr lang="sv-SE" sz="5400" b="1" dirty="0">
                <a:solidFill>
                  <a:srgbClr val="29679F"/>
                </a:solidFill>
              </a:rPr>
              <a:t>Hållbar utveckling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1619D66-AEE1-0AC6-2E5C-5C7EDB568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55" y="519973"/>
            <a:ext cx="7729728" cy="229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04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BDF6E598-AFBF-4380-86C3-60A4E7E575FA}"/>
              </a:ext>
            </a:extLst>
          </p:cNvPr>
          <p:cNvSpPr txBox="1"/>
          <p:nvPr/>
        </p:nvSpPr>
        <p:spPr>
          <a:xfrm>
            <a:off x="4448606" y="363298"/>
            <a:ext cx="3563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>
                <a:solidFill>
                  <a:schemeClr val="accent5">
                    <a:lumMod val="50000"/>
                  </a:schemeClr>
                </a:solidFill>
              </a:rPr>
              <a:t>Vad gör Rotary?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40AF808-2A4E-40E7-A38D-AE62D00D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1" y="1078561"/>
            <a:ext cx="8937511" cy="560880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2FCECD2-559C-4680-8251-748A90E94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565" y="4234474"/>
            <a:ext cx="488258" cy="48825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4B7C2F6-ECD4-4065-81FC-F71838C04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322" y="4234474"/>
            <a:ext cx="488258" cy="488258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EB1F455-1E18-4435-8924-889A62EB2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4071" y="2572382"/>
            <a:ext cx="516281" cy="521857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F7CA720-BFC9-4494-BA4E-112D6F3F2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565" y="3677307"/>
            <a:ext cx="488259" cy="488259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7F01BE3-5D91-49F3-90AE-631F69CD9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9487" y="3671954"/>
            <a:ext cx="498963" cy="49896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744275B9-C2DB-4D18-8625-3A55DCF7BB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6104" y="3123235"/>
            <a:ext cx="516281" cy="516281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11C25D9E-B96C-422B-8905-636ED6BEB6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82079" y="4234474"/>
            <a:ext cx="488258" cy="488258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1BCFA312-BD8A-4758-89DB-6405CDAE91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54836" y="4236797"/>
            <a:ext cx="488258" cy="488258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51B112A7-AED2-41A7-886D-2D9CF5BD07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09042" y="4236797"/>
            <a:ext cx="488258" cy="488258"/>
          </a:xfrm>
          <a:prstGeom prst="rect">
            <a:avLst/>
          </a:prstGeom>
        </p:spPr>
      </p:pic>
      <p:pic>
        <p:nvPicPr>
          <p:cNvPr id="17" name="Bildobjekt 16" descr="En bild som visar text, clipart, vektorgrafik, tecken&#10;&#10;Automatiskt genererad beskrivning">
            <a:extLst>
              <a:ext uri="{FF2B5EF4-FFF2-40B4-BE49-F238E27FC236}">
                <a16:creationId xmlns:a16="http://schemas.microsoft.com/office/drawing/2014/main" id="{5D711746-AD7A-45F9-8821-7DAC892D08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079" y="3671954"/>
            <a:ext cx="498963" cy="498963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5CF27BF3-F5E9-4CDC-BDAF-0CC02442A3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34150" y="4234474"/>
            <a:ext cx="488258" cy="488258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5B767251-7240-4710-A044-482A41E1BD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20784" y="5815948"/>
            <a:ext cx="488258" cy="488258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2361F2DD-BCD5-4B7F-B784-061457E8F2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50703" y="5815948"/>
            <a:ext cx="488258" cy="488258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E99813E1-0DF5-41C3-BC81-2DF6C3939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31607" y="5815948"/>
            <a:ext cx="488259" cy="488259"/>
          </a:xfrm>
          <a:prstGeom prst="rect">
            <a:avLst/>
          </a:prstGeom>
        </p:spPr>
      </p:pic>
      <p:pic>
        <p:nvPicPr>
          <p:cNvPr id="22" name="Bildobjekt 21">
            <a:extLst>
              <a:ext uri="{FF2B5EF4-FFF2-40B4-BE49-F238E27FC236}">
                <a16:creationId xmlns:a16="http://schemas.microsoft.com/office/drawing/2014/main" id="{DDEBC3F9-D9CF-4621-A7BF-38BCC211950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12512" y="5805243"/>
            <a:ext cx="498963" cy="498963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D5394100-97F8-4E99-AFC5-F47C75C058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48082" y="5289897"/>
            <a:ext cx="502270" cy="488257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8CB38046-E1C1-4BC9-B963-C8535E6CA19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41816" y="4759061"/>
            <a:ext cx="516281" cy="494507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A2AB20DF-8071-48F5-9E31-5B14B051D4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53451" y="363298"/>
            <a:ext cx="1749960" cy="174996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B87A3035-FD2A-645A-A3FE-F5D2AD2DE4E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7462" y="284732"/>
            <a:ext cx="2633700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24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26DBFA9D-6A85-442E-957F-2F59F4DA5D6D}"/>
              </a:ext>
            </a:extLst>
          </p:cNvPr>
          <p:cNvSpPr txBox="1"/>
          <p:nvPr/>
        </p:nvSpPr>
        <p:spPr>
          <a:xfrm>
            <a:off x="4614706" y="363298"/>
            <a:ext cx="60943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000" b="1" dirty="0">
                <a:solidFill>
                  <a:schemeClr val="accent5">
                    <a:lumMod val="50000"/>
                  </a:schemeClr>
                </a:solidFill>
              </a:rPr>
              <a:t>Rotary Action Groups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E99F7B1-AA61-4C0B-8D19-8FCACED43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638" y="1666643"/>
            <a:ext cx="5701587" cy="123174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FF723762-1C21-439E-82FA-84E8E6B6D3F0}"/>
              </a:ext>
            </a:extLst>
          </p:cNvPr>
          <p:cNvSpPr txBox="1"/>
          <p:nvPr/>
        </p:nvSpPr>
        <p:spPr>
          <a:xfrm>
            <a:off x="686225" y="2400432"/>
            <a:ext cx="6094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>
                <a:hlinkClick r:id="rId3"/>
              </a:rPr>
              <a:t>https://www.esrag.org/</a:t>
            </a:r>
            <a:r>
              <a:rPr lang="sv-SE" sz="2800" dirty="0"/>
              <a:t> 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4DA8EB-FCD0-4DD2-B2D0-9A7EF50176DA}"/>
              </a:ext>
            </a:extLst>
          </p:cNvPr>
          <p:cNvSpPr txBox="1"/>
          <p:nvPr/>
        </p:nvSpPr>
        <p:spPr>
          <a:xfrm>
            <a:off x="689808" y="1551142"/>
            <a:ext cx="63907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Environmental Sustainability Rotary Action Group - ESRAG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78D4F06F-C11B-4AC9-AB18-1AACA2411DDA}"/>
              </a:ext>
            </a:extLst>
          </p:cNvPr>
          <p:cNvSpPr txBox="1"/>
          <p:nvPr/>
        </p:nvSpPr>
        <p:spPr>
          <a:xfrm>
            <a:off x="686225" y="3652576"/>
            <a:ext cx="107387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/>
              <a:t>ESRAG Sweden </a:t>
            </a:r>
            <a:r>
              <a:rPr lang="sv-SE" sz="2800" dirty="0">
                <a:hlinkClick r:id="rId4"/>
              </a:rPr>
              <a:t>https://www.facebook.com/groups/428267751635384/</a:t>
            </a:r>
            <a:r>
              <a:rPr lang="sv-SE" sz="2800" dirty="0"/>
              <a:t> 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1B2EDFF8-48E0-45C7-A488-8D1EBB523744}"/>
              </a:ext>
            </a:extLst>
          </p:cNvPr>
          <p:cNvSpPr txBox="1"/>
          <p:nvPr/>
        </p:nvSpPr>
        <p:spPr>
          <a:xfrm>
            <a:off x="689808" y="3245184"/>
            <a:ext cx="9539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/>
              <a:t>ESRAG </a:t>
            </a:r>
            <a:r>
              <a:rPr lang="sv-SE" sz="2800" dirty="0" err="1"/>
              <a:t>Europe</a:t>
            </a:r>
            <a:r>
              <a:rPr lang="sv-SE" sz="2800" dirty="0"/>
              <a:t> </a:t>
            </a:r>
            <a:r>
              <a:rPr lang="sv-SE" sz="2800" dirty="0">
                <a:hlinkClick r:id="rId5"/>
              </a:rPr>
              <a:t>https://www.facebook.com/ESRAGEurope</a:t>
            </a:r>
            <a:r>
              <a:rPr lang="sv-SE" sz="2800" dirty="0"/>
              <a:t> 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81DBC123-3F4E-4E61-9CD4-44C9AEAE3FDD}"/>
              </a:ext>
            </a:extLst>
          </p:cNvPr>
          <p:cNvSpPr txBox="1"/>
          <p:nvPr/>
        </p:nvSpPr>
        <p:spPr>
          <a:xfrm>
            <a:off x="724976" y="4396614"/>
            <a:ext cx="928318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dirty="0"/>
              <a:t>ESRAG fokuserar arbetet på följande sex globala hållbarhetsmål:</a:t>
            </a:r>
          </a:p>
          <a:p>
            <a:r>
              <a:rPr lang="sv-SE" sz="2000" dirty="0"/>
              <a:t>Mål 7 Hållbar energi för alla</a:t>
            </a:r>
          </a:p>
          <a:p>
            <a:r>
              <a:rPr lang="sv-SE" sz="2000" dirty="0"/>
              <a:t>Mål 11 Hållbara städer och samhällen</a:t>
            </a:r>
          </a:p>
          <a:p>
            <a:r>
              <a:rPr lang="sv-SE" sz="2000" dirty="0"/>
              <a:t>Mål 12 Hållbar konsumtion och produktion</a:t>
            </a:r>
          </a:p>
          <a:p>
            <a:r>
              <a:rPr lang="sv-SE" sz="2000" dirty="0"/>
              <a:t>Mål 13 Bekämpa klimatförändringarna</a:t>
            </a:r>
          </a:p>
          <a:p>
            <a:r>
              <a:rPr lang="sv-SE" sz="2000" dirty="0"/>
              <a:t>Mål 14 Hav och marina resurser</a:t>
            </a:r>
          </a:p>
          <a:p>
            <a:r>
              <a:rPr lang="sv-SE" sz="2000" dirty="0"/>
              <a:t>Mål 15 Ekosystem och biologisk mångfald.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6BD5385-980F-B614-C6F0-79718319A8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910" y="394723"/>
            <a:ext cx="2633700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28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54DA0703-6416-40B3-9221-391D451B50E1}"/>
              </a:ext>
            </a:extLst>
          </p:cNvPr>
          <p:cNvSpPr txBox="1"/>
          <p:nvPr/>
        </p:nvSpPr>
        <p:spPr>
          <a:xfrm>
            <a:off x="512466" y="1276141"/>
            <a:ext cx="1094265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rgbClr val="29679F"/>
                </a:solidFill>
              </a:rPr>
              <a:t>Hur kan vi utveckla fokusområdet ”Skydda miljön”?</a:t>
            </a:r>
          </a:p>
          <a:p>
            <a:r>
              <a:rPr lang="sv-SE" sz="3200" b="1" dirty="0">
                <a:solidFill>
                  <a:srgbClr val="29679F"/>
                </a:solidFill>
              </a:rPr>
              <a:t>Vad finns idag?</a:t>
            </a:r>
          </a:p>
          <a:p>
            <a:pPr marL="457200" indent="-457200">
              <a:buFontTx/>
              <a:buChar char="-"/>
            </a:pPr>
            <a:r>
              <a:rPr lang="sv-SE" sz="3200" b="1" dirty="0">
                <a:solidFill>
                  <a:srgbClr val="29679F"/>
                </a:solidFill>
              </a:rPr>
              <a:t>Fjordtorsk</a:t>
            </a:r>
          </a:p>
          <a:p>
            <a:pPr marL="457200" indent="-457200">
              <a:buFontTx/>
              <a:buChar char="-"/>
            </a:pPr>
            <a:r>
              <a:rPr lang="sv-SE" sz="3200" b="1" dirty="0">
                <a:solidFill>
                  <a:srgbClr val="29679F"/>
                </a:solidFill>
              </a:rPr>
              <a:t>Strandstädning</a:t>
            </a:r>
          </a:p>
          <a:p>
            <a:pPr marL="457200" indent="-457200">
              <a:buFontTx/>
              <a:buChar char="-"/>
            </a:pPr>
            <a:r>
              <a:rPr lang="sv-SE" sz="3200" b="1" dirty="0">
                <a:solidFill>
                  <a:srgbClr val="29679F"/>
                </a:solidFill>
              </a:rPr>
              <a:t>Bin, Rotarians for </a:t>
            </a:r>
            <a:r>
              <a:rPr lang="sv-SE" sz="3200" b="1" dirty="0" err="1">
                <a:solidFill>
                  <a:srgbClr val="29679F"/>
                </a:solidFill>
              </a:rPr>
              <a:t>Bees</a:t>
            </a:r>
            <a:endParaRPr lang="sv-SE" sz="3200" b="1" dirty="0">
              <a:solidFill>
                <a:srgbClr val="29679F"/>
              </a:solidFill>
            </a:endParaRPr>
          </a:p>
          <a:p>
            <a:pPr marL="457200" indent="-457200">
              <a:buFontTx/>
              <a:buChar char="-"/>
            </a:pPr>
            <a:r>
              <a:rPr lang="sv-SE" sz="3200" b="1" dirty="0">
                <a:solidFill>
                  <a:srgbClr val="29679F"/>
                </a:solidFill>
              </a:rPr>
              <a:t>Skräpplockning</a:t>
            </a:r>
          </a:p>
          <a:p>
            <a:pPr marL="457200" indent="-457200">
              <a:buFontTx/>
              <a:buChar char="-"/>
            </a:pPr>
            <a:r>
              <a:rPr lang="sv-SE" sz="3200" b="1" dirty="0">
                <a:solidFill>
                  <a:srgbClr val="29679F"/>
                </a:solidFill>
              </a:rPr>
              <a:t>Klimatkompensering</a:t>
            </a:r>
          </a:p>
          <a:p>
            <a:pPr marL="457200" indent="-457200">
              <a:buFontTx/>
              <a:buChar char="-"/>
            </a:pPr>
            <a:r>
              <a:rPr lang="sv-SE" sz="3200" b="1" dirty="0">
                <a:solidFill>
                  <a:srgbClr val="29679F"/>
                </a:solidFill>
              </a:rPr>
              <a:t>Trädplantering</a:t>
            </a:r>
          </a:p>
          <a:p>
            <a:pPr marL="457200" indent="-457200">
              <a:buFontTx/>
              <a:buChar char="-"/>
            </a:pPr>
            <a:r>
              <a:rPr lang="sv-SE" sz="3200" b="1" dirty="0">
                <a:solidFill>
                  <a:srgbClr val="29679F"/>
                </a:solidFill>
              </a:rPr>
              <a:t>Invasiva arter</a:t>
            </a:r>
          </a:p>
          <a:p>
            <a:pPr marL="457200" indent="-457200">
              <a:buFontTx/>
              <a:buChar char="-"/>
            </a:pPr>
            <a:r>
              <a:rPr lang="sv-SE" sz="3200" b="1" dirty="0">
                <a:solidFill>
                  <a:srgbClr val="29679F"/>
                </a:solidFill>
              </a:rPr>
              <a:t>…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60487C7-465B-4B8A-BF33-B336E87A2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630" y="1904281"/>
            <a:ext cx="5851491" cy="4388618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3A2EB1B-28C1-A798-AE7D-0F72845D6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66" y="338294"/>
            <a:ext cx="2633700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81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C53ADE27-FFD3-4299-9963-A813DF5B7CB7}"/>
              </a:ext>
            </a:extLst>
          </p:cNvPr>
          <p:cNvSpPr txBox="1"/>
          <p:nvPr/>
        </p:nvSpPr>
        <p:spPr>
          <a:xfrm>
            <a:off x="579276" y="1590873"/>
            <a:ext cx="106508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rgbClr val="29679F"/>
                </a:solidFill>
              </a:rPr>
              <a:t>Vad finns det för fördelar med att utveckla fokusområdet ”Skydda miljön” ?</a:t>
            </a:r>
          </a:p>
          <a:p>
            <a:endParaRPr lang="sv-SE" sz="3200" b="1" dirty="0">
              <a:solidFill>
                <a:srgbClr val="29679F"/>
              </a:solidFill>
            </a:endParaRPr>
          </a:p>
          <a:p>
            <a:pPr marL="457200" indent="-457200">
              <a:buFontTx/>
              <a:buChar char="-"/>
            </a:pPr>
            <a:r>
              <a:rPr lang="sv-SE" sz="3200" b="1" dirty="0">
                <a:solidFill>
                  <a:srgbClr val="29679F"/>
                </a:solidFill>
              </a:rPr>
              <a:t>Skapa lokala projekt, nära oss</a:t>
            </a:r>
          </a:p>
          <a:p>
            <a:pPr marL="457200" indent="-457200">
              <a:buFontTx/>
              <a:buChar char="-"/>
            </a:pPr>
            <a:r>
              <a:rPr lang="sv-SE" sz="3200" b="1" dirty="0">
                <a:solidFill>
                  <a:srgbClr val="29679F"/>
                </a:solidFill>
              </a:rPr>
              <a:t>Synas mer i närsamhället, pressen</a:t>
            </a:r>
          </a:p>
          <a:p>
            <a:pPr marL="457200" indent="-457200">
              <a:buFontTx/>
              <a:buChar char="-"/>
            </a:pPr>
            <a:r>
              <a:rPr lang="sv-SE" sz="3200" b="1" dirty="0">
                <a:solidFill>
                  <a:srgbClr val="29679F"/>
                </a:solidFill>
              </a:rPr>
              <a:t>Attrahera yngre medlemmar</a:t>
            </a:r>
          </a:p>
          <a:p>
            <a:pPr marL="457200" indent="-457200">
              <a:buFontTx/>
              <a:buChar char="-"/>
            </a:pPr>
            <a:r>
              <a:rPr lang="sv-SE" sz="3200" b="1" dirty="0">
                <a:solidFill>
                  <a:srgbClr val="29679F"/>
                </a:solidFill>
              </a:rPr>
              <a:t>Göra en insats för miljön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F555720-9D8F-423E-8152-E86643E96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278" y="2481320"/>
            <a:ext cx="4709429" cy="339696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933F03A-4AAD-8396-A84B-3FA4C8565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14" y="350449"/>
            <a:ext cx="2633700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99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7EE0E03F-1740-4FF9-BD10-E00825E7137A}"/>
              </a:ext>
            </a:extLst>
          </p:cNvPr>
          <p:cNvSpPr txBox="1"/>
          <p:nvPr/>
        </p:nvSpPr>
        <p:spPr>
          <a:xfrm>
            <a:off x="1215502" y="1145511"/>
            <a:ext cx="82029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rgbClr val="29679F"/>
                </a:solidFill>
              </a:rPr>
              <a:t>Hållbarhetsrådet inom Rotary distrikt 2360</a:t>
            </a:r>
          </a:p>
          <a:p>
            <a:r>
              <a:rPr lang="sv-SE" sz="2800" dirty="0">
                <a:hlinkClick r:id="rId2"/>
              </a:rPr>
              <a:t>https://www.facebook.com/groups/906379653510908</a:t>
            </a:r>
            <a:endParaRPr lang="sv-SE" sz="2800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2C26AAE-31B7-48FD-8F0C-004843F15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023" y="2835365"/>
            <a:ext cx="4112916" cy="2644608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0FFE5A06-5DF5-4711-877A-28B30D634922}"/>
              </a:ext>
            </a:extLst>
          </p:cNvPr>
          <p:cNvSpPr txBox="1"/>
          <p:nvPr/>
        </p:nvSpPr>
        <p:spPr>
          <a:xfrm>
            <a:off x="1215502" y="2878070"/>
            <a:ext cx="60943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rgbClr val="29679F"/>
                </a:solidFill>
              </a:rPr>
              <a:t>Hållbarhetsrådet har till uppgift att bistå klubbarna med information om hållbar utveckling samt idéer kring projekt man kan göra i olika delar av distriktet. Det gäller både social, ekonomisk och miljömässig hållbar utveckling.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94EBDE0-995A-7F05-6853-BA081F77A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74" y="216055"/>
            <a:ext cx="2633700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18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079472A-E249-12EC-AE61-AFC2B3DED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85" y="289525"/>
            <a:ext cx="2639797" cy="79254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0174C49-D131-39EC-C225-55180D377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01" y="1430464"/>
            <a:ext cx="3619767" cy="1998536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D82EF0BA-0616-DEE5-6926-B227A665160B}"/>
              </a:ext>
            </a:extLst>
          </p:cNvPr>
          <p:cNvSpPr txBox="1"/>
          <p:nvPr/>
        </p:nvSpPr>
        <p:spPr>
          <a:xfrm>
            <a:off x="386334" y="3592724"/>
            <a:ext cx="4807458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2000" b="1" dirty="0"/>
              <a:t>Vindpark Aurora </a:t>
            </a:r>
          </a:p>
          <a:p>
            <a:pPr algn="ctr"/>
            <a:r>
              <a:rPr lang="sv-SE" dirty="0"/>
              <a:t>– världens största vindkraftpark</a:t>
            </a:r>
          </a:p>
          <a:p>
            <a:r>
              <a: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Onsdag 28 september 2022 18:00 - 20:00 </a:t>
            </a:r>
          </a:p>
          <a:p>
            <a:r>
              <a:rPr lang="sv-SE" dirty="0"/>
              <a:t>Ett seminarium om Vindkraftparken Aurora från Rotarys Hållbarhetskommitté, distrikt 2360</a:t>
            </a:r>
          </a:p>
          <a:p>
            <a:r>
              <a:rPr lang="sv-SE" dirty="0">
                <a:hlinkClick r:id="rId4"/>
              </a:rPr>
              <a:t>https://rotary2360.se/sv/agenda/show/195163</a:t>
            </a:r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FF8FD892-A21E-65B7-1292-A5A665063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969" y="1381697"/>
            <a:ext cx="3273552" cy="2047303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73CB12A6-4932-E5C8-C0D6-C99E012C3E4A}"/>
              </a:ext>
            </a:extLst>
          </p:cNvPr>
          <p:cNvSpPr txBox="1"/>
          <p:nvPr/>
        </p:nvSpPr>
        <p:spPr>
          <a:xfrm>
            <a:off x="6022848" y="3592724"/>
            <a:ext cx="51092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b="1" dirty="0"/>
              <a:t>Bråttom men inte kört </a:t>
            </a:r>
          </a:p>
          <a:p>
            <a:r>
              <a:rPr lang="sv-SE" dirty="0"/>
              <a:t>- en livgivande föreställning med Stefan Sporsén och Stefan Edman</a:t>
            </a:r>
          </a:p>
          <a:p>
            <a:r>
              <a:rPr kumimoji="0" lang="sv-SE" altLang="sv-S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onsdag 19 oktober 2022 19:00 </a:t>
            </a:r>
          </a:p>
          <a:p>
            <a:r>
              <a:rPr lang="sv-SE" dirty="0"/>
              <a:t>En föreställning om naturen, klimatet och framtiden, arrangerat av Landvetter-Råda Rotaryklubb.</a:t>
            </a:r>
          </a:p>
          <a:p>
            <a:r>
              <a:rPr lang="sv-SE" dirty="0">
                <a:hlinkClick r:id="rId6"/>
              </a:rPr>
              <a:t>https://rotary2360.se/sv/agenda/show/195261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3181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ABC4C021-521F-4B8D-8AFF-BE4E45469CEE}"/>
              </a:ext>
            </a:extLst>
          </p:cNvPr>
          <p:cNvSpPr txBox="1"/>
          <p:nvPr/>
        </p:nvSpPr>
        <p:spPr>
          <a:xfrm>
            <a:off x="2602523" y="1406769"/>
            <a:ext cx="56852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b="1" dirty="0"/>
              <a:t>Vad är hållbar utveckling?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8DB33D0-A740-4AB5-A94F-03439ABD8129}"/>
              </a:ext>
            </a:extLst>
          </p:cNvPr>
          <p:cNvSpPr txBox="1"/>
          <p:nvPr/>
        </p:nvSpPr>
        <p:spPr>
          <a:xfrm>
            <a:off x="1409281" y="2619217"/>
            <a:ext cx="95534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/>
              <a:t>Vår gemensamma framtid, </a:t>
            </a:r>
            <a:r>
              <a:rPr lang="sv-SE" sz="2800" dirty="0" err="1"/>
              <a:t>Brundtlandrapporten</a:t>
            </a:r>
            <a:r>
              <a:rPr lang="sv-SE" sz="2800" dirty="0"/>
              <a:t>, FN:s världskommission för miljö och utveckling, 1987:</a:t>
            </a:r>
          </a:p>
          <a:p>
            <a:r>
              <a:rPr lang="sv-SE" sz="2800" i="1" dirty="0"/>
              <a:t>"En </a:t>
            </a:r>
            <a:r>
              <a:rPr lang="sv-SE" sz="2800" b="1" i="1" dirty="0"/>
              <a:t>hållbar utveckling </a:t>
            </a:r>
            <a:r>
              <a:rPr lang="sv-SE" sz="2800" i="1" dirty="0"/>
              <a:t>är en utveckling som tillfredsställer dagens behov utan att äventyra kommande generationers möjligheter att tillfredsställa sina behov"</a:t>
            </a:r>
            <a:r>
              <a:rPr lang="sv-SE" sz="2800" dirty="0"/>
              <a:t>.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14ECE43-4175-346F-02C5-AF4D6F847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1" y="203336"/>
            <a:ext cx="2627711" cy="78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7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99FE7334-D863-433E-8691-885646A4DCE3}"/>
              </a:ext>
            </a:extLst>
          </p:cNvPr>
          <p:cNvSpPr txBox="1"/>
          <p:nvPr/>
        </p:nvSpPr>
        <p:spPr>
          <a:xfrm>
            <a:off x="689808" y="1547446"/>
            <a:ext cx="1092608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b="1" dirty="0"/>
              <a:t>Agenda 21 </a:t>
            </a:r>
            <a:r>
              <a:rPr lang="sv-SE" sz="2800" dirty="0"/>
              <a:t>är ett handlingsprogram antaget vid FN:s konferens om miljö och utveckling i Rio de Janeiro 3-14 juni år 1992. Programmet beskriver hur arbetet för att motverka natur- och miljöförstöring, fattigdom och bristande demokrati skall utvecklas för att våra samhällen skall få en hållbar utveckling. </a:t>
            </a:r>
          </a:p>
          <a:p>
            <a:endParaRPr lang="sv-SE" sz="2800" dirty="0"/>
          </a:p>
          <a:p>
            <a:r>
              <a:rPr lang="sv-SE" sz="2800" b="1" dirty="0" err="1"/>
              <a:t>Millenniemålen</a:t>
            </a:r>
            <a:r>
              <a:rPr lang="sv-SE" sz="2800" dirty="0"/>
              <a:t> var åtta mätbara mål som handlade om att förbättra livet för fattiga människor och att skapa förutsättningar för en hållbar global utveckling i världen. Samtliga 193 av Förenta nationernas medlemsstater kom överens om att målen skulle vara uppnådda år 2015.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EF973F4-12E9-CFF5-E2A8-E954F0DB9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08" y="402302"/>
            <a:ext cx="2633700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92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B8BF6BD9-D5E5-457F-B36C-27FFFFCB6CF8}"/>
              </a:ext>
            </a:extLst>
          </p:cNvPr>
          <p:cNvSpPr txBox="1"/>
          <p:nvPr/>
        </p:nvSpPr>
        <p:spPr>
          <a:xfrm>
            <a:off x="689808" y="2000351"/>
            <a:ext cx="1102657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/>
              <a:t>År 2015 antog FN:s medlemsländer </a:t>
            </a:r>
            <a:r>
              <a:rPr lang="sv-SE" sz="2800" b="1" dirty="0"/>
              <a:t>Agenda 2030</a:t>
            </a:r>
            <a:r>
              <a:rPr lang="sv-SE" sz="2800" dirty="0"/>
              <a:t>, en universell agenda som innehåller de 17 Globala målen för en ekonomiskt, socialt och miljömässigt hållbar utveckling.</a:t>
            </a:r>
          </a:p>
          <a:p>
            <a:endParaRPr lang="sv-SE" sz="2800" dirty="0"/>
          </a:p>
          <a:p>
            <a:r>
              <a:rPr lang="sv-SE" sz="2800" dirty="0"/>
              <a:t>Det går inte att uppnå bestående hållbarhet utan att ta hänsyn till de tre delar som hållbarhet består av: ekonomisk hållbarhet, social hållbarhet och miljömässigt hållbarhet. Inget mål kan nås på bekostnad av ett annat – och framgång krävs inom alla områden för att målen ska kunna uppnås.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B9C68CD-5479-4132-A09A-073554E45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519" y="331424"/>
            <a:ext cx="3748036" cy="113937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FAB62FE7-E98B-D360-4356-0F5C08FCD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08" y="331424"/>
            <a:ext cx="2633700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7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CCBEB8C4-AA63-48F1-AC3D-F77B5C9CE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82" y="1205802"/>
            <a:ext cx="11293666" cy="5555668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142E7F1D-EE38-4751-9B03-F2AEC9D8231B}"/>
              </a:ext>
            </a:extLst>
          </p:cNvPr>
          <p:cNvSpPr txBox="1"/>
          <p:nvPr/>
        </p:nvSpPr>
        <p:spPr>
          <a:xfrm>
            <a:off x="3760595" y="532275"/>
            <a:ext cx="7825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200" b="1" dirty="0">
                <a:solidFill>
                  <a:srgbClr val="29679F"/>
                </a:solidFill>
              </a:rPr>
              <a:t>17 Globala mål för hållbar utveckling 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3453248-7577-3B6F-CFF7-C9323AA31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82" y="330598"/>
            <a:ext cx="2633700" cy="78645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1980A40-F67F-E1D3-8A6D-3F2FBEC7A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238" y="5013960"/>
            <a:ext cx="1747510" cy="174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65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B10C7C8-C1BC-4D75-8515-A8FBBBFE4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981" y="1298447"/>
            <a:ext cx="8099981" cy="5281567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56EBFBB9-C2AA-4C0C-9F25-9C1CBEA8766E}"/>
              </a:ext>
            </a:extLst>
          </p:cNvPr>
          <p:cNvSpPr txBox="1"/>
          <p:nvPr/>
        </p:nvSpPr>
        <p:spPr>
          <a:xfrm>
            <a:off x="589224" y="1435005"/>
            <a:ext cx="4375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rgbClr val="29679F"/>
                </a:solidFill>
              </a:rPr>
              <a:t>Tre delar –</a:t>
            </a:r>
          </a:p>
          <a:p>
            <a:r>
              <a:rPr lang="sv-SE" sz="2800" b="1" dirty="0">
                <a:solidFill>
                  <a:srgbClr val="29679F"/>
                </a:solidFill>
              </a:rPr>
              <a:t>Ekonomin</a:t>
            </a:r>
            <a:r>
              <a:rPr lang="sv-SE" sz="2800" dirty="0">
                <a:solidFill>
                  <a:srgbClr val="29679F"/>
                </a:solidFill>
              </a:rPr>
              <a:t> blir ofta styrande</a:t>
            </a:r>
          </a:p>
          <a:p>
            <a:r>
              <a:rPr lang="sv-SE" sz="2800" dirty="0">
                <a:solidFill>
                  <a:srgbClr val="29679F"/>
                </a:solidFill>
              </a:rPr>
              <a:t>I </a:t>
            </a:r>
            <a:r>
              <a:rPr lang="sv-SE" sz="2800" b="1" dirty="0">
                <a:solidFill>
                  <a:srgbClr val="29679F"/>
                </a:solidFill>
              </a:rPr>
              <a:t>samhället</a:t>
            </a:r>
            <a:r>
              <a:rPr lang="sv-SE" sz="2800" dirty="0">
                <a:solidFill>
                  <a:srgbClr val="29679F"/>
                </a:solidFill>
              </a:rPr>
              <a:t> kan vi ställa mål</a:t>
            </a:r>
          </a:p>
          <a:p>
            <a:r>
              <a:rPr lang="sv-SE" sz="2800" b="1" dirty="0">
                <a:solidFill>
                  <a:srgbClr val="29679F"/>
                </a:solidFill>
              </a:rPr>
              <a:t>Naturen</a:t>
            </a:r>
            <a:r>
              <a:rPr lang="sv-SE" sz="2800" dirty="0">
                <a:solidFill>
                  <a:srgbClr val="29679F"/>
                </a:solidFill>
              </a:rPr>
              <a:t> betraktas oftast som en gratis resurs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6859946-C170-CCBC-1389-9BC4586BA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82" y="403750"/>
            <a:ext cx="2633700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02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29CBA20-38D5-4EA6-BA93-781D63AAA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69" y="82205"/>
            <a:ext cx="6822832" cy="6615569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33A8CA57-F2D5-4869-9D38-06227F05C3E3}"/>
              </a:ext>
            </a:extLst>
          </p:cNvPr>
          <p:cNvSpPr txBox="1"/>
          <p:nvPr/>
        </p:nvSpPr>
        <p:spPr>
          <a:xfrm>
            <a:off x="791307" y="2201818"/>
            <a:ext cx="2876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rgbClr val="29679F"/>
                </a:solidFill>
              </a:rPr>
              <a:t>Kompassen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E6F3F4F-8DF9-9168-51EC-7D8BCF046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42" y="559198"/>
            <a:ext cx="2633700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40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33A8CA57-F2D5-4869-9D38-06227F05C3E3}"/>
              </a:ext>
            </a:extLst>
          </p:cNvPr>
          <p:cNvSpPr txBox="1"/>
          <p:nvPr/>
        </p:nvSpPr>
        <p:spPr>
          <a:xfrm>
            <a:off x="791307" y="2201818"/>
            <a:ext cx="28763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dirty="0">
                <a:solidFill>
                  <a:srgbClr val="29679F"/>
                </a:solidFill>
              </a:rPr>
              <a:t>Kompassen</a:t>
            </a:r>
          </a:p>
          <a:p>
            <a:r>
              <a:rPr lang="sv-SE" sz="2800" dirty="0">
                <a:solidFill>
                  <a:srgbClr val="29679F"/>
                </a:solidFill>
              </a:rPr>
              <a:t>med</a:t>
            </a:r>
          </a:p>
          <a:p>
            <a:r>
              <a:rPr lang="sv-SE" sz="2800" dirty="0">
                <a:solidFill>
                  <a:srgbClr val="29679F"/>
                </a:solidFill>
              </a:rPr>
              <a:t>Civilsamhället</a:t>
            </a:r>
          </a:p>
          <a:p>
            <a:r>
              <a:rPr lang="sv-SE" sz="2800" dirty="0">
                <a:solidFill>
                  <a:srgbClr val="29679F"/>
                </a:solidFill>
              </a:rPr>
              <a:t>= Rotary m </a:t>
            </a:r>
            <a:r>
              <a:rPr lang="sv-SE" sz="2800" dirty="0" err="1">
                <a:solidFill>
                  <a:srgbClr val="29679F"/>
                </a:solidFill>
              </a:rPr>
              <a:t>fl</a:t>
            </a:r>
            <a:endParaRPr lang="sv-SE" sz="2800" dirty="0">
              <a:solidFill>
                <a:srgbClr val="29679F"/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7345825-E4BF-447E-B1A2-040BB8668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826" y="532275"/>
            <a:ext cx="7244862" cy="613246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3FCF6E4D-70C2-A9C4-B1F0-95C987C36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10" y="532275"/>
            <a:ext cx="2633700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08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46C0345A-1E9F-CE05-FC65-3891F07162F2}"/>
              </a:ext>
            </a:extLst>
          </p:cNvPr>
          <p:cNvSpPr txBox="1"/>
          <p:nvPr/>
        </p:nvSpPr>
        <p:spPr>
          <a:xfrm>
            <a:off x="1008126" y="1152144"/>
            <a:ext cx="4213098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800" b="1" dirty="0"/>
              <a:t>Rotarys 7 fokusområden</a:t>
            </a:r>
          </a:p>
          <a:p>
            <a:endParaRPr lang="sv-SE" dirty="0"/>
          </a:p>
          <a:p>
            <a:pPr marL="342900" indent="-342900">
              <a:buFont typeface="+mj-lt"/>
              <a:buAutoNum type="arabicPeriod"/>
            </a:pPr>
            <a:r>
              <a:rPr lang="sv-SE" dirty="0"/>
              <a:t>    </a:t>
            </a:r>
            <a:r>
              <a:rPr lang="sv-SE" sz="2000" dirty="0"/>
              <a:t>Verka för fred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2000" dirty="0"/>
              <a:t>    Utrota sjukdomar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2000" dirty="0"/>
              <a:t>    Vatten och sanitet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2000" dirty="0"/>
              <a:t>    Mödra- och barnvård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2000" dirty="0"/>
              <a:t>    Ekonomisk utveckling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2000" dirty="0"/>
              <a:t>    Läs- och skrivkunnighet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2000" dirty="0"/>
              <a:t>    Främja miljön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B1029DF-26D3-523F-7DB1-A3902A28B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544" y="1078992"/>
            <a:ext cx="2373630" cy="169545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923AAA6-8B63-C46D-429C-F73C15DDE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544" y="2876550"/>
            <a:ext cx="2373630" cy="169545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DC4AC38-0C64-D699-2589-0D3A10046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544" y="4674108"/>
            <a:ext cx="2373630" cy="169545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2DA048F-D0C8-EFDB-4BA6-CBABE1C81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4767" y="1078993"/>
            <a:ext cx="2375002" cy="169544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4ABDEFA5-4A2B-BBDD-78D1-C4EE26D59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4767" y="2876550"/>
            <a:ext cx="2373628" cy="169544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00D7B10C-F18D-E0F4-AB87-524C5188D3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4767" y="4674107"/>
            <a:ext cx="2373628" cy="1695449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016BBFA6-B7AD-D7AE-4003-ED340BE24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7503" y="4693918"/>
            <a:ext cx="3584448" cy="1699462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FA16B07-E36A-4ABE-5229-96B29DC417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158" y="155414"/>
            <a:ext cx="2633700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04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571</Words>
  <Application>Microsoft Office PowerPoint</Application>
  <PresentationFormat>Bredbild</PresentationFormat>
  <Paragraphs>72</Paragraphs>
  <Slides>15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Ulf Andersson</dc:creator>
  <cp:lastModifiedBy>Ulf Andersson</cp:lastModifiedBy>
  <cp:revision>27</cp:revision>
  <dcterms:created xsi:type="dcterms:W3CDTF">2021-04-07T11:38:22Z</dcterms:created>
  <dcterms:modified xsi:type="dcterms:W3CDTF">2022-09-14T15:52:51Z</dcterms:modified>
</cp:coreProperties>
</file>